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3" r:id="rId3"/>
    <p:sldId id="257" r:id="rId4"/>
    <p:sldId id="258" r:id="rId5"/>
    <p:sldId id="322" r:id="rId6"/>
    <p:sldId id="321" r:id="rId7"/>
    <p:sldId id="335" r:id="rId8"/>
    <p:sldId id="259" r:id="rId9"/>
    <p:sldId id="260" r:id="rId10"/>
    <p:sldId id="261" r:id="rId11"/>
    <p:sldId id="324" r:id="rId12"/>
    <p:sldId id="325" r:id="rId13"/>
    <p:sldId id="326" r:id="rId14"/>
    <p:sldId id="262" r:id="rId15"/>
    <p:sldId id="263" r:id="rId16"/>
    <p:sldId id="264" r:id="rId17"/>
    <p:sldId id="265" r:id="rId18"/>
    <p:sldId id="327" r:id="rId19"/>
    <p:sldId id="266" r:id="rId20"/>
    <p:sldId id="267" r:id="rId21"/>
    <p:sldId id="268" r:id="rId22"/>
    <p:sldId id="269" r:id="rId23"/>
    <p:sldId id="270" r:id="rId24"/>
    <p:sldId id="272" r:id="rId25"/>
    <p:sldId id="273" r:id="rId26"/>
    <p:sldId id="274" r:id="rId27"/>
    <p:sldId id="275" r:id="rId28"/>
    <p:sldId id="277" r:id="rId29"/>
    <p:sldId id="279" r:id="rId30"/>
    <p:sldId id="280" r:id="rId31"/>
    <p:sldId id="281" r:id="rId32"/>
    <p:sldId id="282" r:id="rId33"/>
    <p:sldId id="283" r:id="rId34"/>
    <p:sldId id="285" r:id="rId35"/>
    <p:sldId id="286" r:id="rId36"/>
    <p:sldId id="288" r:id="rId37"/>
    <p:sldId id="289" r:id="rId38"/>
    <p:sldId id="290" r:id="rId39"/>
    <p:sldId id="291" r:id="rId40"/>
    <p:sldId id="292" r:id="rId41"/>
    <p:sldId id="293" r:id="rId42"/>
    <p:sldId id="328" r:id="rId43"/>
    <p:sldId id="294" r:id="rId44"/>
    <p:sldId id="329" r:id="rId45"/>
    <p:sldId id="330" r:id="rId46"/>
    <p:sldId id="331" r:id="rId47"/>
    <p:sldId id="332" r:id="rId48"/>
    <p:sldId id="333" r:id="rId49"/>
    <p:sldId id="295" r:id="rId50"/>
    <p:sldId id="296" r:id="rId51"/>
    <p:sldId id="297" r:id="rId52"/>
    <p:sldId id="298" r:id="rId53"/>
    <p:sldId id="299" r:id="rId54"/>
    <p:sldId id="300" r:id="rId55"/>
    <p:sldId id="284"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34" r:id="rId74"/>
    <p:sldId id="319" r:id="rId75"/>
    <p:sldId id="32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1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87C542-A1D6-4505-9F72-B358C1B697B0}"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398869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87C542-A1D6-4505-9F72-B358C1B697B0}"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3650758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87C542-A1D6-4505-9F72-B358C1B697B0}"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3654714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87C542-A1D6-4505-9F72-B358C1B697B0}"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816635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87C542-A1D6-4505-9F72-B358C1B697B0}"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929144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87C542-A1D6-4505-9F72-B358C1B697B0}"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213811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87C542-A1D6-4505-9F72-B358C1B697B0}" type="datetimeFigureOut">
              <a:rPr lang="en-US" smtClean="0"/>
              <a:t>4/12/2017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425382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87C542-A1D6-4505-9F72-B358C1B697B0}" type="datetimeFigureOut">
              <a:rPr lang="en-US" smtClean="0"/>
              <a:t>4/12/2017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175006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7C542-A1D6-4505-9F72-B358C1B697B0}" type="datetimeFigureOut">
              <a:rPr lang="en-US" smtClean="0"/>
              <a:t>4/12/2017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15764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87C542-A1D6-4505-9F72-B358C1B697B0}"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192547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87C542-A1D6-4505-9F72-B358C1B697B0}"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E613-B9CB-47F4-8192-CE0113BF36C6}" type="slidenum">
              <a:rPr lang="en-US" smtClean="0"/>
              <a:t>‹#›</a:t>
            </a:fld>
            <a:endParaRPr lang="en-US"/>
          </a:p>
        </p:txBody>
      </p:sp>
    </p:spTree>
    <p:extLst>
      <p:ext uri="{BB962C8B-B14F-4D97-AF65-F5344CB8AC3E}">
        <p14:creationId xmlns:p14="http://schemas.microsoft.com/office/powerpoint/2010/main" val="242511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7C542-A1D6-4505-9F72-B358C1B697B0}" type="datetimeFigureOut">
              <a:rPr lang="en-US" smtClean="0"/>
              <a:t>4/12/2017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E613-B9CB-47F4-8192-CE0113BF36C6}" type="slidenum">
              <a:rPr lang="en-US" smtClean="0"/>
              <a:t>‹#›</a:t>
            </a:fld>
            <a:endParaRPr lang="en-US"/>
          </a:p>
        </p:txBody>
      </p:sp>
    </p:spTree>
    <p:extLst>
      <p:ext uri="{BB962C8B-B14F-4D97-AF65-F5344CB8AC3E}">
        <p14:creationId xmlns:p14="http://schemas.microsoft.com/office/powerpoint/2010/main" val="1070438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ieeexplore.ieee.org/abstract/document/" TargetMode="External"/><Relationship Id="rId3" Type="http://schemas.openxmlformats.org/officeDocument/2006/relationships/hyperlink" Target="http://ieeexplore.ieee.org/search/searchresult.jsp?searchWithin=%22Authors%22:.QT.Se-Won%20Wang.QT.&amp;newsearch=true" TargetMode="External"/><Relationship Id="rId7" Type="http://schemas.openxmlformats.org/officeDocument/2006/relationships/hyperlink" Target="http://ieeexplore.ieee.org/xpl/tocresult.jsp?isnumber=6392234" TargetMode="External"/><Relationship Id="rId2" Type="http://schemas.openxmlformats.org/officeDocument/2006/relationships/hyperlink" Target="http://ieeexplore.ieee.org/search/searchresult.jsp?searchWithin=%22Authors%22:.QT.Jong-Pil%20Im.QT.&amp;newsearch=true" TargetMode="External"/><Relationship Id="rId1" Type="http://schemas.openxmlformats.org/officeDocument/2006/relationships/slideLayout" Target="../slideLayouts/slideLayout2.xml"/><Relationship Id="rId6" Type="http://schemas.openxmlformats.org/officeDocument/2006/relationships/hyperlink" Target="http://ieeexplore.ieee.org/xpl/RecentIssue.jsp?punumber=4" TargetMode="External"/><Relationship Id="rId5" Type="http://schemas.openxmlformats.org/officeDocument/2006/relationships/hyperlink" Target="http://ieeexplore.ieee.org/search/searchresult.jsp?searchWithin=%22Authors%22:.QT.Gyu-Hyeong%20Cho.QT.&amp;newsearch=true" TargetMode="External"/><Relationship Id="rId4" Type="http://schemas.openxmlformats.org/officeDocument/2006/relationships/hyperlink" Target="http://ieeexplore.ieee.org/search/searchresult.jsp?searchWithin=%22Authors%22:.QT.Seung-Tak%20Ryu.QT.&amp;newsearch=tru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ece.nus.edu.sg/" TargetMode="External"/><Relationship Id="rId2" Type="http://schemas.openxmlformats.org/officeDocument/2006/relationships/image" Target="../media/image25.tmp"/><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mhumayun@doheny.org" TargetMode="External"/><Relationship Id="rId2" Type="http://schemas.openxmlformats.org/officeDocument/2006/relationships/hyperlink" Target="mailto:jweiland@doheny.org" TargetMode="External"/><Relationship Id="rId1" Type="http://schemas.openxmlformats.org/officeDocument/2006/relationships/slideLayout" Target="../slideLayouts/slideLayout2.xml"/><Relationship Id="rId5" Type="http://schemas.openxmlformats.org/officeDocument/2006/relationships/hyperlink" Target="http://www.annualreviews.org/doi/full/10.1146/annurev.bioeng.7.060804.100435#_i33" TargetMode="External"/><Relationship Id="rId4" Type="http://schemas.openxmlformats.org/officeDocument/2006/relationships/hyperlink" Target="mailto:wentai@soe.ucsc.edu"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Knee" TargetMode="External"/><Relationship Id="rId13" Type="http://schemas.openxmlformats.org/officeDocument/2006/relationships/hyperlink" Target="https://en.wikipedia.org/wiki/Hand" TargetMode="External"/><Relationship Id="rId3" Type="http://schemas.openxmlformats.org/officeDocument/2006/relationships/hyperlink" Target="https://en.wikipedia.org/wiki/New_Hampshire" TargetMode="External"/><Relationship Id="rId7" Type="http://schemas.openxmlformats.org/officeDocument/2006/relationships/hyperlink" Target="https://en.wikipedia.org/wiki/Amputation" TargetMode="External"/><Relationship Id="rId12" Type="http://schemas.openxmlformats.org/officeDocument/2006/relationships/hyperlink" Target="https://en.wikipedia.org/wiki/Finger" TargetMode="External"/><Relationship Id="rId2" Type="http://schemas.openxmlformats.org/officeDocument/2006/relationships/hyperlink" Target="https://en.wikipedia.org/wiki/Mount_Washington_(New_Hampshire)" TargetMode="External"/><Relationship Id="rId1" Type="http://schemas.openxmlformats.org/officeDocument/2006/relationships/slideLayout" Target="../slideLayouts/slideLayout2.xml"/><Relationship Id="rId6" Type="http://schemas.openxmlformats.org/officeDocument/2006/relationships/hyperlink" Target="https://en.wikipedia.org/wiki/Frostbite" TargetMode="External"/><Relationship Id="rId11" Type="http://schemas.openxmlformats.org/officeDocument/2006/relationships/hyperlink" Target="https://en.wikipedia.org/wiki/Foot" TargetMode="External"/><Relationship Id="rId5" Type="http://schemas.openxmlformats.org/officeDocument/2006/relationships/hyperlink" Target="https://en.wikipedia.org/wiki/Great_Gulf" TargetMode="External"/><Relationship Id="rId10" Type="http://schemas.openxmlformats.org/officeDocument/2006/relationships/hyperlink" Target="https://en.wikipedia.org/wiki/Toe" TargetMode="External"/><Relationship Id="rId4" Type="http://schemas.openxmlformats.org/officeDocument/2006/relationships/hyperlink" Target="https://en.wikipedia.org/wiki/Blizzard" TargetMode="External"/><Relationship Id="rId9" Type="http://schemas.openxmlformats.org/officeDocument/2006/relationships/hyperlink" Target="https://en.wikipedia.org/wiki/Human_le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Alma_mater" TargetMode="External"/><Relationship Id="rId13" Type="http://schemas.openxmlformats.org/officeDocument/2006/relationships/hyperlink" Target="https://en.wikipedia.org/wiki/Engineer" TargetMode="External"/><Relationship Id="rId18" Type="http://schemas.openxmlformats.org/officeDocument/2006/relationships/hyperlink" Target="https://en.wikipedia.org/wiki/Hugh_Herr#cite_note-Bos-Mag-1" TargetMode="External"/><Relationship Id="rId26" Type="http://schemas.openxmlformats.org/officeDocument/2006/relationships/hyperlink" Target="https://en.wikipedia.org/wiki/Human_leg" TargetMode="External"/><Relationship Id="rId39" Type="http://schemas.openxmlformats.org/officeDocument/2006/relationships/image" Target="../media/image7.jpg"/><Relationship Id="rId3" Type="http://schemas.openxmlformats.org/officeDocument/2006/relationships/hyperlink" Target="https://en.wikipedia.org/wiki/United_States" TargetMode="External"/><Relationship Id="rId21" Type="http://schemas.openxmlformats.org/officeDocument/2006/relationships/hyperlink" Target="https://en.wikipedia.org/wiki/Blizzard" TargetMode="External"/><Relationship Id="rId34" Type="http://schemas.openxmlformats.org/officeDocument/2006/relationships/hyperlink" Target="https://en.wikipedia.org/wiki/Prosthesis" TargetMode="External"/><Relationship Id="rId7" Type="http://schemas.openxmlformats.org/officeDocument/2006/relationships/hyperlink" Target="https://en.wikipedia.org/wiki/Massachusetts_Institute_of_Technology" TargetMode="External"/><Relationship Id="rId12" Type="http://schemas.openxmlformats.org/officeDocument/2006/relationships/image" Target="../media/image6.jpeg"/><Relationship Id="rId17" Type="http://schemas.openxmlformats.org/officeDocument/2006/relationships/hyperlink" Target="https://en.wikipedia.org/wiki/Canadian_Rockies" TargetMode="External"/><Relationship Id="rId25" Type="http://schemas.openxmlformats.org/officeDocument/2006/relationships/hyperlink" Target="https://en.wikipedia.org/wiki/Knee" TargetMode="External"/><Relationship Id="rId33" Type="http://schemas.openxmlformats.org/officeDocument/2006/relationships/hyperlink" Target="https://en.wikipedia.org/wiki/Rehabilitation_medicine" TargetMode="External"/><Relationship Id="rId38" Type="http://schemas.openxmlformats.org/officeDocument/2006/relationships/hyperlink" Target="https://en.wikipedia.org/wiki/MIT" TargetMode="External"/><Relationship Id="rId2" Type="http://schemas.openxmlformats.org/officeDocument/2006/relationships/hyperlink" Target="https://en.wikipedia.org/wiki/Lancaster,_Pennsylvania" TargetMode="External"/><Relationship Id="rId16" Type="http://schemas.openxmlformats.org/officeDocument/2006/relationships/hyperlink" Target="https://en.wikipedia.org/wiki/Mount_Temple_(Alberta)" TargetMode="External"/><Relationship Id="rId20" Type="http://schemas.openxmlformats.org/officeDocument/2006/relationships/hyperlink" Target="https://en.wikipedia.org/wiki/New_Hampshire" TargetMode="External"/><Relationship Id="rId29" Type="http://schemas.openxmlformats.org/officeDocument/2006/relationships/hyperlink" Target="https://en.wikipedia.org/wiki/Finger" TargetMode="External"/><Relationship Id="rId1" Type="http://schemas.openxmlformats.org/officeDocument/2006/relationships/slideLayout" Target="../slideLayouts/slideLayout7.xml"/><Relationship Id="rId6" Type="http://schemas.openxmlformats.org/officeDocument/2006/relationships/hyperlink" Target="https://en.wikipedia.org/wiki/Physics" TargetMode="External"/><Relationship Id="rId11" Type="http://schemas.openxmlformats.org/officeDocument/2006/relationships/hyperlink" Target="http://media.mit.edu/people/hherr" TargetMode="External"/><Relationship Id="rId24" Type="http://schemas.openxmlformats.org/officeDocument/2006/relationships/hyperlink" Target="https://en.wikipedia.org/wiki/Amputation" TargetMode="External"/><Relationship Id="rId32" Type="http://schemas.openxmlformats.org/officeDocument/2006/relationships/hyperlink" Target="https://en.wikipedia.org/wiki/Surgery" TargetMode="External"/><Relationship Id="rId37" Type="http://schemas.openxmlformats.org/officeDocument/2006/relationships/hyperlink" Target="https://en.wikipedia.org/wiki/Hugh_Herr#cite_note-3" TargetMode="External"/><Relationship Id="rId40" Type="http://schemas.openxmlformats.org/officeDocument/2006/relationships/image" Target="../media/image8.jpg"/><Relationship Id="rId5" Type="http://schemas.openxmlformats.org/officeDocument/2006/relationships/hyperlink" Target="https://en.wikipedia.org/wiki/Mechanical_engineering" TargetMode="External"/><Relationship Id="rId15" Type="http://schemas.openxmlformats.org/officeDocument/2006/relationships/hyperlink" Target="https://en.wikipedia.org/wiki/Mennonite" TargetMode="External"/><Relationship Id="rId23" Type="http://schemas.openxmlformats.org/officeDocument/2006/relationships/hyperlink" Target="https://en.wikipedia.org/wiki/Frostbite" TargetMode="External"/><Relationship Id="rId28" Type="http://schemas.openxmlformats.org/officeDocument/2006/relationships/hyperlink" Target="https://en.wikipedia.org/wiki/Foot" TargetMode="External"/><Relationship Id="rId36" Type="http://schemas.openxmlformats.org/officeDocument/2006/relationships/hyperlink" Target="https://en.wikipedia.org/wiki/Hugh_Herr#cite_note-2" TargetMode="External"/><Relationship Id="rId10" Type="http://schemas.openxmlformats.org/officeDocument/2006/relationships/hyperlink" Target="https://en.wikipedia.org/wiki/Harvard_University" TargetMode="External"/><Relationship Id="rId19" Type="http://schemas.openxmlformats.org/officeDocument/2006/relationships/hyperlink" Target="https://en.wikipedia.org/wiki/Mount_Washington_(New_Hampshire)" TargetMode="External"/><Relationship Id="rId31" Type="http://schemas.openxmlformats.org/officeDocument/2006/relationships/hyperlink" Target="https://en.wikipedia.org/wiki/Avalanche" TargetMode="External"/><Relationship Id="rId4" Type="http://schemas.openxmlformats.org/officeDocument/2006/relationships/hyperlink" Target="https://en.wikipedia.org/wiki/Biophysics" TargetMode="External"/><Relationship Id="rId9" Type="http://schemas.openxmlformats.org/officeDocument/2006/relationships/hyperlink" Target="https://en.wikipedia.org/wiki/Millersville_University" TargetMode="External"/><Relationship Id="rId14" Type="http://schemas.openxmlformats.org/officeDocument/2006/relationships/hyperlink" Target="https://en.wikipedia.org/wiki/Biophysicist" TargetMode="External"/><Relationship Id="rId22" Type="http://schemas.openxmlformats.org/officeDocument/2006/relationships/hyperlink" Target="https://en.wikipedia.org/wiki/Great_Gulf" TargetMode="External"/><Relationship Id="rId27" Type="http://schemas.openxmlformats.org/officeDocument/2006/relationships/hyperlink" Target="https://en.wikipedia.org/wiki/Toe" TargetMode="External"/><Relationship Id="rId30" Type="http://schemas.openxmlformats.org/officeDocument/2006/relationships/hyperlink" Target="https://en.wikipedia.org/wiki/Hand" TargetMode="External"/><Relationship Id="rId35" Type="http://schemas.openxmlformats.org/officeDocument/2006/relationships/hyperlink" Target="https://en.wikipedia.org/wiki/Titanium"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23" y="4278385"/>
            <a:ext cx="10108734" cy="2063691"/>
          </a:xfrm>
        </p:spPr>
        <p:txBody>
          <a:bodyPr/>
          <a:lstStyle/>
          <a:p>
            <a:r>
              <a:rPr lang="en-US" dirty="0"/>
              <a:t>T</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3" y="2692864"/>
            <a:ext cx="12163777" cy="2106893"/>
          </a:xfrm>
          <a:prstGeom prst="rect">
            <a:avLst/>
          </a:prstGeom>
        </p:spPr>
      </p:pic>
      <p:sp>
        <p:nvSpPr>
          <p:cNvPr id="5" name="TextBox 4"/>
          <p:cNvSpPr txBox="1"/>
          <p:nvPr/>
        </p:nvSpPr>
        <p:spPr>
          <a:xfrm>
            <a:off x="3103928" y="4706224"/>
            <a:ext cx="6333400" cy="677108"/>
          </a:xfrm>
          <a:prstGeom prst="rect">
            <a:avLst/>
          </a:prstGeom>
          <a:noFill/>
        </p:spPr>
        <p:txBody>
          <a:bodyPr wrap="none" rtlCol="0">
            <a:spAutoFit/>
          </a:bodyPr>
          <a:lstStyle/>
          <a:p>
            <a:r>
              <a:rPr lang="en-US" sz="2000" dirty="0" smtClean="0">
                <a:solidFill>
                  <a:schemeClr val="accent5"/>
                </a:solidFill>
              </a:rPr>
              <a:t>Source: Dr. </a:t>
            </a:r>
            <a:r>
              <a:rPr lang="en-US" sz="2000" dirty="0" err="1" smtClean="0">
                <a:solidFill>
                  <a:schemeClr val="accent5"/>
                </a:solidFill>
              </a:rPr>
              <a:t>Sangho</a:t>
            </a:r>
            <a:r>
              <a:rPr lang="en-US" sz="2000" dirty="0" smtClean="0">
                <a:solidFill>
                  <a:schemeClr val="accent5"/>
                </a:solidFill>
              </a:rPr>
              <a:t> Shin’s lecture notes, EE222 Winter 2013</a:t>
            </a:r>
          </a:p>
          <a:p>
            <a:endParaRPr lang="en-US" dirty="0"/>
          </a:p>
        </p:txBody>
      </p:sp>
      <p:sp>
        <p:nvSpPr>
          <p:cNvPr id="6" name="Title 5"/>
          <p:cNvSpPr>
            <a:spLocks noGrp="1"/>
          </p:cNvSpPr>
          <p:nvPr>
            <p:ph type="ctrTitle"/>
          </p:nvPr>
        </p:nvSpPr>
        <p:spPr>
          <a:xfrm>
            <a:off x="1524000" y="476410"/>
            <a:ext cx="9144000" cy="2387600"/>
          </a:xfrm>
        </p:spPr>
        <p:txBody>
          <a:bodyPr/>
          <a:lstStyle/>
          <a:p>
            <a:r>
              <a:rPr lang="en-US" dirty="0" smtClean="0">
                <a:solidFill>
                  <a:schemeClr val="accent5"/>
                </a:solidFill>
              </a:rPr>
              <a:t>EE222 Lecture 4</a:t>
            </a:r>
            <a:endParaRPr lang="en-US" dirty="0">
              <a:solidFill>
                <a:schemeClr val="accent5"/>
              </a:solidFill>
            </a:endParaRPr>
          </a:p>
        </p:txBody>
      </p:sp>
      <p:sp>
        <p:nvSpPr>
          <p:cNvPr id="2" name="Rectangle 1"/>
          <p:cNvSpPr/>
          <p:nvPr/>
        </p:nvSpPr>
        <p:spPr>
          <a:xfrm>
            <a:off x="1599910" y="5618259"/>
            <a:ext cx="8992206" cy="830997"/>
          </a:xfrm>
          <a:prstGeom prst="rect">
            <a:avLst/>
          </a:prstGeom>
          <a:noFill/>
        </p:spPr>
        <p:txBody>
          <a:bodyPr wrap="none" lIns="91440" tIns="45720" rIns="91440" bIns="45720">
            <a:spAutoFit/>
          </a:bodyPr>
          <a:lstStyle/>
          <a:p>
            <a:pPr algn="ctr"/>
            <a:r>
              <a:rPr lang="en-US" sz="2400" dirty="0" smtClean="0">
                <a:ln w="0"/>
                <a:solidFill>
                  <a:srgbClr val="FF0000"/>
                </a:solidFill>
                <a:effectLst>
                  <a:outerShdw blurRad="38100" dist="19050" dir="2700000" algn="tl" rotWithShape="0">
                    <a:schemeClr val="dk1">
                      <a:alpha val="40000"/>
                    </a:schemeClr>
                  </a:outerShdw>
                </a:effectLst>
              </a:rPr>
              <a:t>The Last Lecture (Lecture 3.5) was given by Prof. </a:t>
            </a:r>
            <a:r>
              <a:rPr lang="en-US" sz="2400" dirty="0" err="1" smtClean="0">
                <a:ln w="0"/>
                <a:solidFill>
                  <a:srgbClr val="FF0000"/>
                </a:solidFill>
                <a:effectLst>
                  <a:outerShdw blurRad="38100" dist="19050" dir="2700000" algn="tl" rotWithShape="0">
                    <a:schemeClr val="dk1">
                      <a:alpha val="40000"/>
                    </a:schemeClr>
                  </a:outerShdw>
                </a:effectLst>
              </a:rPr>
              <a:t>Behzad</a:t>
            </a:r>
            <a:r>
              <a:rPr lang="en-US" sz="2400" dirty="0" smtClean="0">
                <a:ln w="0"/>
                <a:solidFill>
                  <a:srgbClr val="FF0000"/>
                </a:solidFill>
                <a:effectLst>
                  <a:outerShdw blurRad="38100" dist="19050" dir="2700000" algn="tl" rotWithShape="0">
                    <a:schemeClr val="dk1">
                      <a:alpha val="40000"/>
                    </a:schemeClr>
                  </a:outerShdw>
                </a:effectLst>
              </a:rPr>
              <a:t> </a:t>
            </a:r>
            <a:r>
              <a:rPr lang="en-US" sz="2400" dirty="0" err="1" smtClean="0">
                <a:ln w="0"/>
                <a:solidFill>
                  <a:srgbClr val="FF0000"/>
                </a:solidFill>
                <a:effectLst>
                  <a:outerShdw blurRad="38100" dist="19050" dir="2700000" algn="tl" rotWithShape="0">
                    <a:schemeClr val="dk1">
                      <a:alpha val="40000"/>
                    </a:schemeClr>
                  </a:outerShdw>
                </a:effectLst>
              </a:rPr>
              <a:t>Razavi</a:t>
            </a:r>
            <a:r>
              <a:rPr lang="en-US" sz="2400" dirty="0" smtClean="0">
                <a:ln w="0"/>
                <a:solidFill>
                  <a:srgbClr val="FF0000"/>
                </a:solidFill>
                <a:effectLst>
                  <a:outerShdw blurRad="38100" dist="19050" dir="2700000" algn="tl" rotWithShape="0">
                    <a:schemeClr val="dk1">
                      <a:alpha val="40000"/>
                    </a:schemeClr>
                  </a:outerShdw>
                </a:effectLst>
              </a:rPr>
              <a:t> of UCLA</a:t>
            </a:r>
          </a:p>
          <a:p>
            <a:pPr algn="ctr"/>
            <a:r>
              <a:rPr lang="en-US" sz="2400" dirty="0">
                <a:ln w="0"/>
                <a:solidFill>
                  <a:srgbClr val="FF0000"/>
                </a:solidFill>
                <a:effectLst>
                  <a:outerShdw blurRad="38100" dist="19050" dir="2700000" algn="tl" rotWithShape="0">
                    <a:schemeClr val="dk1">
                      <a:alpha val="40000"/>
                    </a:schemeClr>
                  </a:outerShdw>
                </a:effectLst>
              </a:rPr>
              <a:t>o</a:t>
            </a:r>
            <a:r>
              <a:rPr lang="en-US" sz="2400" dirty="0" smtClean="0">
                <a:ln w="0"/>
                <a:solidFill>
                  <a:srgbClr val="FF0000"/>
                </a:solidFill>
                <a:effectLst>
                  <a:outerShdw blurRad="38100" dist="19050" dir="2700000" algn="tl" rotWithShape="0">
                    <a:schemeClr val="dk1">
                      <a:alpha val="40000"/>
                    </a:schemeClr>
                  </a:outerShdw>
                </a:effectLst>
              </a:rPr>
              <a:t>n RF Circuits</a:t>
            </a:r>
            <a:endParaRPr lang="en-US" sz="24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81456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3084" y="3996531"/>
            <a:ext cx="885831" cy="9525"/>
          </a:xfr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914" y="327171"/>
            <a:ext cx="8613009" cy="5923631"/>
          </a:xfrm>
          <a:prstGeom prst="rect">
            <a:avLst/>
          </a:prstGeom>
        </p:spPr>
      </p:pic>
    </p:spTree>
    <p:extLst>
      <p:ext uri="{BB962C8B-B14F-4D97-AF65-F5344CB8AC3E}">
        <p14:creationId xmlns:p14="http://schemas.microsoft.com/office/powerpoint/2010/main" val="2727688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https://kmatrix.kaist.ac.kr/dr-m-integrated-mobile-healthcare-technology/</a:t>
            </a:r>
          </a:p>
        </p:txBody>
      </p:sp>
      <p:pic>
        <p:nvPicPr>
          <p:cNvPr id="4098" name="Picture 2" descr="Figure 1. Dr. M testbed ro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4826" y="1825625"/>
            <a:ext cx="652234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420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https://kmatrix.kaist.ac.kr/dr-m-integrated-mobile-healthcare-technology/</a:t>
            </a:r>
          </a:p>
        </p:txBody>
      </p:sp>
      <p:sp>
        <p:nvSpPr>
          <p:cNvPr id="3" name="Content Placeholder 2"/>
          <p:cNvSpPr>
            <a:spLocks noGrp="1"/>
          </p:cNvSpPr>
          <p:nvPr>
            <p:ph idx="1"/>
          </p:nvPr>
        </p:nvSpPr>
        <p:spPr/>
        <p:txBody>
          <a:bodyPr/>
          <a:lstStyle/>
          <a:p>
            <a:r>
              <a:rPr lang="en-US" dirty="0"/>
              <a:t>Cyber telemedicine systems were established in homes and hospitals within the testbed so that </a:t>
            </a:r>
            <a:r>
              <a:rPr lang="en-US" dirty="0">
                <a:solidFill>
                  <a:srgbClr val="FF0000"/>
                </a:solidFill>
              </a:rPr>
              <a:t>users are remotely connected with doctors at hospitals and can receive medical service in a convenient manner based on information collected from their daily lives. </a:t>
            </a:r>
            <a:r>
              <a:rPr lang="en-US" dirty="0"/>
              <a:t>Dr. M researchers are demonstrating a service scenario showing that they can collect and store information not only about sleeping, weight management, and blood pressure but also about heart rates and body temperature through non-contact measurement in homes. When users receive telemedicine service from doctors who are located at hospitals, they can share their information with the doctors and receive feedback about their health information.</a:t>
            </a:r>
          </a:p>
        </p:txBody>
      </p:sp>
    </p:spTree>
    <p:extLst>
      <p:ext uri="{BB962C8B-B14F-4D97-AF65-F5344CB8AC3E}">
        <p14:creationId xmlns:p14="http://schemas.microsoft.com/office/powerpoint/2010/main" val="3566778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6737" y="1337040"/>
            <a:ext cx="9563449" cy="5423842"/>
          </a:xfrm>
        </p:spPr>
      </p:pic>
      <p:sp>
        <p:nvSpPr>
          <p:cNvPr id="2" name="TextBox 1"/>
          <p:cNvSpPr txBox="1"/>
          <p:nvPr/>
        </p:nvSpPr>
        <p:spPr>
          <a:xfrm>
            <a:off x="494951" y="536896"/>
            <a:ext cx="11325137" cy="523220"/>
          </a:xfrm>
          <a:prstGeom prst="rect">
            <a:avLst/>
          </a:prstGeom>
          <a:noFill/>
        </p:spPr>
        <p:txBody>
          <a:bodyPr wrap="square" rtlCol="0">
            <a:spAutoFit/>
          </a:bodyPr>
          <a:lstStyle/>
          <a:p>
            <a:r>
              <a:rPr lang="en-US" sz="2800" dirty="0"/>
              <a:t>https://kmatrix.kaist.ac.kr/dr-m-integrated-mobile-healthcare-technology/</a:t>
            </a:r>
          </a:p>
        </p:txBody>
      </p:sp>
    </p:spTree>
    <p:extLst>
      <p:ext uri="{BB962C8B-B14F-4D97-AF65-F5344CB8AC3E}">
        <p14:creationId xmlns:p14="http://schemas.microsoft.com/office/powerpoint/2010/main" val="233642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7876" y="486561"/>
            <a:ext cx="8172018" cy="6061990"/>
          </a:xfrm>
        </p:spPr>
      </p:pic>
    </p:spTree>
    <p:extLst>
      <p:ext uri="{BB962C8B-B14F-4D97-AF65-F5344CB8AC3E}">
        <p14:creationId xmlns:p14="http://schemas.microsoft.com/office/powerpoint/2010/main" val="3430077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6309" y="108830"/>
            <a:ext cx="9122585" cy="6459750"/>
          </a:xfrm>
        </p:spPr>
      </p:pic>
    </p:spTree>
    <p:extLst>
      <p:ext uri="{BB962C8B-B14F-4D97-AF65-F5344CB8AC3E}">
        <p14:creationId xmlns:p14="http://schemas.microsoft.com/office/powerpoint/2010/main" val="25683886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1354" y="-142695"/>
            <a:ext cx="9233455" cy="6753219"/>
          </a:xfrm>
        </p:spPr>
      </p:pic>
    </p:spTree>
    <p:extLst>
      <p:ext uri="{BB962C8B-B14F-4D97-AF65-F5344CB8AC3E}">
        <p14:creationId xmlns:p14="http://schemas.microsoft.com/office/powerpoint/2010/main" val="704117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1295" y="219276"/>
            <a:ext cx="9182864" cy="5957687"/>
          </a:xfrm>
        </p:spPr>
      </p:pic>
    </p:spTree>
    <p:extLst>
      <p:ext uri="{BB962C8B-B14F-4D97-AF65-F5344CB8AC3E}">
        <p14:creationId xmlns:p14="http://schemas.microsoft.com/office/powerpoint/2010/main" val="2751437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2"/>
          <p:cNvSpPr>
            <a:spLocks noChangeArrowheads="1"/>
          </p:cNvSpPr>
          <p:nvPr/>
        </p:nvSpPr>
        <p:spPr bwMode="auto">
          <a:xfrm>
            <a:off x="0" y="0"/>
            <a:ext cx="12155572" cy="64793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587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333333"/>
                </a:solidFill>
                <a:effectLst/>
                <a:cs typeface="Arial" panose="020B0604020202020204" pitchFamily="34" charset="0"/>
              </a:rPr>
              <a:t>A 40 mV Transformer-Reuse Self-Startup Boost Converter With MPPT Control for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333333"/>
                </a:solidFill>
                <a:effectLst/>
                <a:cs typeface="Arial" panose="020B0604020202020204" pitchFamily="34" charset="0"/>
              </a:rPr>
              <a:t>Thermoelectric Energy Harvesting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Helvetica" panose="020B0604020202020204" pitchFamily="34" charset="0"/>
              </a:rPr>
              <a:t>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333333"/>
                </a:solidFill>
                <a:effectLst/>
                <a:cs typeface="Arial" panose="020B0604020202020204" pitchFamily="34" charset="0"/>
              </a:rPr>
              <a:t>Author(s)</a:t>
            </a:r>
            <a:endParaRPr kumimoji="0" lang="en-US" altLang="en-US" sz="2000" b="0" i="0" u="none" strike="noStrike" cap="none" normalizeH="0" baseline="0" dirty="0" smtClean="0">
              <a:ln>
                <a:noFill/>
              </a:ln>
              <a:solidFill>
                <a:srgbClr val="333333"/>
              </a:solidFill>
              <a:effectLst/>
              <a:latin typeface="Helvetica" panose="020B0604020202020204" pitchFamily="34" charset="0"/>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6699"/>
                </a:solidFill>
                <a:effectLst/>
                <a:cs typeface="Arial" panose="020B0604020202020204" pitchFamily="34" charset="0"/>
                <a:hlinkClick r:id="rId2"/>
              </a:rPr>
              <a:t> Jong-</a:t>
            </a:r>
            <a:r>
              <a:rPr kumimoji="0" lang="en-US" altLang="en-US" sz="2000" b="0" i="0" u="none" strike="noStrike" cap="none" normalizeH="0" baseline="0" dirty="0" err="1" smtClean="0">
                <a:ln>
                  <a:noFill/>
                </a:ln>
                <a:solidFill>
                  <a:srgbClr val="006699"/>
                </a:solidFill>
                <a:effectLst/>
                <a:cs typeface="Arial" panose="020B0604020202020204" pitchFamily="34" charset="0"/>
                <a:hlinkClick r:id="rId2"/>
              </a:rPr>
              <a:t>Pil</a:t>
            </a:r>
            <a:r>
              <a:rPr kumimoji="0" lang="en-US" altLang="en-US" sz="2000" b="0" i="0" u="none" strike="noStrike" cap="none" normalizeH="0" baseline="0" dirty="0" smtClean="0">
                <a:ln>
                  <a:noFill/>
                </a:ln>
                <a:solidFill>
                  <a:srgbClr val="006699"/>
                </a:solidFill>
                <a:effectLst/>
                <a:cs typeface="Arial" panose="020B0604020202020204" pitchFamily="34" charset="0"/>
                <a:hlinkClick r:id="rId2"/>
              </a:rPr>
              <a:t> </a:t>
            </a:r>
            <a:r>
              <a:rPr kumimoji="0" lang="en-US" altLang="en-US" sz="2000" b="0" i="0" u="none" strike="noStrike" cap="none" normalizeH="0" baseline="0" dirty="0" err="1" smtClean="0">
                <a:ln>
                  <a:noFill/>
                </a:ln>
                <a:solidFill>
                  <a:srgbClr val="006699"/>
                </a:solidFill>
                <a:effectLst/>
                <a:cs typeface="Arial" panose="020B0604020202020204" pitchFamily="34" charset="0"/>
                <a:hlinkClick r:id="rId2"/>
              </a:rPr>
              <a:t>Im</a:t>
            </a:r>
            <a:r>
              <a:rPr kumimoji="0" lang="en-US" altLang="en-US" sz="2000" b="0" i="0" u="none" strike="noStrike" cap="none" normalizeH="0" baseline="0" dirty="0" smtClean="0">
                <a:ln>
                  <a:noFill/>
                </a:ln>
                <a:solidFill>
                  <a:srgbClr val="006699"/>
                </a:solidFill>
                <a:effectLst/>
                <a:cs typeface="Arial" panose="020B0604020202020204" pitchFamily="34" charset="0"/>
                <a:hlinkClick r:id="rId2"/>
              </a:rPr>
              <a:t> </a:t>
            </a:r>
            <a:r>
              <a:rPr kumimoji="0" lang="en-US" altLang="en-US" sz="2000" b="0" i="0" u="none" strike="noStrike" cap="none" normalizeH="0" baseline="0" dirty="0" smtClean="0">
                <a:ln>
                  <a:noFill/>
                </a:ln>
                <a:solidFill>
                  <a:srgbClr val="333333"/>
                </a:solidFill>
                <a:effectLst/>
                <a:cs typeface="Arial" panose="020B0604020202020204" pitchFamily="34" charset="0"/>
              </a:rPr>
              <a:t>; </a:t>
            </a:r>
            <a:r>
              <a:rPr kumimoji="0" lang="en-US" altLang="en-US" sz="2000" b="0" i="0" u="none" strike="noStrike" cap="none" normalizeH="0" baseline="0" dirty="0" smtClean="0">
                <a:ln>
                  <a:noFill/>
                </a:ln>
                <a:solidFill>
                  <a:srgbClr val="006699"/>
                </a:solidFill>
                <a:effectLst/>
                <a:cs typeface="Arial" panose="020B0604020202020204" pitchFamily="34" charset="0"/>
                <a:hlinkClick r:id="rId3"/>
              </a:rPr>
              <a:t> Se-Won Wang </a:t>
            </a:r>
            <a:r>
              <a:rPr kumimoji="0" lang="en-US" altLang="en-US" sz="2000" b="0" i="0" u="none" strike="noStrike" cap="none" normalizeH="0" baseline="0" dirty="0" smtClean="0">
                <a:ln>
                  <a:noFill/>
                </a:ln>
                <a:solidFill>
                  <a:srgbClr val="333333"/>
                </a:solidFill>
                <a:effectLst/>
                <a:cs typeface="Arial" panose="020B0604020202020204" pitchFamily="34" charset="0"/>
              </a:rPr>
              <a:t>; </a:t>
            </a:r>
            <a:r>
              <a:rPr kumimoji="0" lang="en-US" altLang="en-US" sz="2000" b="0" i="0" u="none" strike="noStrike" cap="none" normalizeH="0" baseline="0" dirty="0" smtClean="0">
                <a:ln>
                  <a:noFill/>
                </a:ln>
                <a:solidFill>
                  <a:srgbClr val="006699"/>
                </a:solidFill>
                <a:effectLst/>
                <a:cs typeface="Arial" panose="020B0604020202020204" pitchFamily="34" charset="0"/>
                <a:hlinkClick r:id="rId4"/>
              </a:rPr>
              <a:t> </a:t>
            </a:r>
            <a:r>
              <a:rPr kumimoji="0" lang="en-US" altLang="en-US" sz="2000" b="0" i="0" u="none" strike="noStrike" cap="none" normalizeH="0" baseline="0" dirty="0" err="1" smtClean="0">
                <a:ln>
                  <a:noFill/>
                </a:ln>
                <a:solidFill>
                  <a:srgbClr val="006699"/>
                </a:solidFill>
                <a:effectLst/>
                <a:cs typeface="Arial" panose="020B0604020202020204" pitchFamily="34" charset="0"/>
                <a:hlinkClick r:id="rId4"/>
              </a:rPr>
              <a:t>Seung-Tak</a:t>
            </a:r>
            <a:r>
              <a:rPr kumimoji="0" lang="en-US" altLang="en-US" sz="2000" b="0" i="0" u="none" strike="noStrike" cap="none" normalizeH="0" baseline="0" dirty="0" smtClean="0">
                <a:ln>
                  <a:noFill/>
                </a:ln>
                <a:solidFill>
                  <a:srgbClr val="006699"/>
                </a:solidFill>
                <a:effectLst/>
                <a:cs typeface="Arial" panose="020B0604020202020204" pitchFamily="34" charset="0"/>
                <a:hlinkClick r:id="rId4"/>
              </a:rPr>
              <a:t> </a:t>
            </a:r>
            <a:r>
              <a:rPr kumimoji="0" lang="en-US" altLang="en-US" sz="2000" b="0" i="0" u="none" strike="noStrike" cap="none" normalizeH="0" baseline="0" dirty="0" err="1" smtClean="0">
                <a:ln>
                  <a:noFill/>
                </a:ln>
                <a:solidFill>
                  <a:srgbClr val="006699"/>
                </a:solidFill>
                <a:effectLst/>
                <a:cs typeface="Arial" panose="020B0604020202020204" pitchFamily="34" charset="0"/>
                <a:hlinkClick r:id="rId4"/>
              </a:rPr>
              <a:t>Ryu</a:t>
            </a:r>
            <a:r>
              <a:rPr kumimoji="0" lang="en-US" altLang="en-US" sz="2000" b="0" i="0" u="none" strike="noStrike" cap="none" normalizeH="0" baseline="0" dirty="0" smtClean="0">
                <a:ln>
                  <a:noFill/>
                </a:ln>
                <a:solidFill>
                  <a:srgbClr val="006699"/>
                </a:solidFill>
                <a:effectLst/>
                <a:cs typeface="Arial" panose="020B0604020202020204" pitchFamily="34" charset="0"/>
                <a:hlinkClick r:id="rId4"/>
              </a:rPr>
              <a:t> </a:t>
            </a:r>
            <a:r>
              <a:rPr kumimoji="0" lang="en-US" altLang="en-US" sz="2000" b="0" i="0" u="none" strike="noStrike" cap="none" normalizeH="0" baseline="0" dirty="0" smtClean="0">
                <a:ln>
                  <a:noFill/>
                </a:ln>
                <a:solidFill>
                  <a:srgbClr val="333333"/>
                </a:solidFill>
                <a:effectLst/>
                <a:cs typeface="Arial" panose="020B0604020202020204" pitchFamily="34" charset="0"/>
              </a:rPr>
              <a:t>; </a:t>
            </a:r>
            <a:r>
              <a:rPr kumimoji="0" lang="en-US" altLang="en-US" sz="2000" b="0" i="0" u="none" strike="noStrike" cap="none" normalizeH="0" baseline="0" dirty="0" smtClean="0">
                <a:ln>
                  <a:noFill/>
                </a:ln>
                <a:solidFill>
                  <a:srgbClr val="006699"/>
                </a:solidFill>
                <a:effectLst/>
                <a:cs typeface="Arial" panose="020B0604020202020204" pitchFamily="34" charset="0"/>
                <a:hlinkClick r:id="rId5"/>
              </a:rPr>
              <a:t> </a:t>
            </a:r>
            <a:r>
              <a:rPr kumimoji="0" lang="en-US" altLang="en-US" sz="2000" b="0" i="0" u="none" strike="noStrike" cap="none" normalizeH="0" baseline="0" dirty="0" err="1" smtClean="0">
                <a:ln>
                  <a:noFill/>
                </a:ln>
                <a:solidFill>
                  <a:srgbClr val="006699"/>
                </a:solidFill>
                <a:effectLst/>
                <a:cs typeface="Arial" panose="020B0604020202020204" pitchFamily="34" charset="0"/>
                <a:hlinkClick r:id="rId5"/>
              </a:rPr>
              <a:t>Gyu-Hyeong</a:t>
            </a:r>
            <a:r>
              <a:rPr kumimoji="0" lang="en-US" altLang="en-US" sz="2000" b="0" i="0" u="none" strike="noStrike" cap="none" normalizeH="0" baseline="0" dirty="0" smtClean="0">
                <a:ln>
                  <a:noFill/>
                </a:ln>
                <a:solidFill>
                  <a:srgbClr val="006699"/>
                </a:solidFill>
                <a:effectLst/>
                <a:cs typeface="Arial" panose="020B0604020202020204" pitchFamily="34" charset="0"/>
                <a:hlinkClick r:id="rId5"/>
              </a:rPr>
              <a:t> Cho</a:t>
            </a:r>
            <a:endParaRPr kumimoji="0" lang="en-US" altLang="en-US" sz="2000" b="0" i="0" u="none" strike="noStrike" cap="none" normalizeH="0" baseline="0" dirty="0" smtClean="0">
              <a:ln>
                <a:noFill/>
              </a:ln>
              <a:solidFill>
                <a:srgbClr val="333333"/>
              </a:solidFill>
              <a:effectLst/>
              <a:latin typeface="Helvetica" panose="020B0604020202020204" pitchFamily="34" charset="0"/>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333333"/>
                </a:solidFill>
                <a:effectLst/>
                <a:latin typeface="Helvetica" panose="020B0604020202020204" pitchFamily="34" charset="0"/>
                <a:cs typeface="Arial" panose="020B0604020202020204" pitchFamily="34" charset="0"/>
              </a:rPr>
              <a:t>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cs typeface="Arial" panose="020B0604020202020204" pitchFamily="34" charset="0"/>
              </a:rPr>
              <a:t>Abstract:</a:t>
            </a:r>
            <a:endParaRPr kumimoji="0" lang="en-US" altLang="en-US" sz="2000" b="0" i="0" u="none" strike="noStrike" cap="none" normalizeH="0" baseline="0" dirty="0" smtClean="0">
              <a:ln>
                <a:noFill/>
              </a:ln>
              <a:solidFill>
                <a:schemeClr val="tx1"/>
              </a:solidFill>
              <a:effectLst/>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This paper presents transformer-based self-starting boost converter architecture with low-power maximum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power point tracking (MPPT) control for low-voltage thermoelectric generator applications. The minimum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working voltage of the proposed boost converter is 40 mV with oscillation through a positive feedback loop</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formed by a native MOS and transformer. </a:t>
            </a:r>
            <a:r>
              <a:rPr kumimoji="0" lang="en-US" altLang="en-US" sz="2000" b="0" i="0" u="none" strike="noStrike" cap="none" normalizeH="0" baseline="0" dirty="0" smtClean="0">
                <a:ln>
                  <a:noFill/>
                </a:ln>
                <a:solidFill>
                  <a:srgbClr val="FF0000"/>
                </a:solidFill>
                <a:effectLst/>
                <a:cs typeface="Arial" panose="020B0604020202020204" pitchFamily="34" charset="0"/>
              </a:rPr>
              <a:t>The oscillation autonomously starts up by thermal noise</a:t>
            </a:r>
            <a:r>
              <a:rPr kumimoji="0" lang="en-US" altLang="en-US" sz="2000" b="0" i="0" u="none" strike="noStrike" cap="none" normalizeH="0" baseline="0" dirty="0" smtClean="0">
                <a:ln>
                  <a:noFill/>
                </a:ln>
                <a:solidFill>
                  <a:schemeClr val="tx1"/>
                </a:solidFill>
                <a:effectLst/>
                <a:cs typeface="Arial" panose="020B0604020202020204" pitchFamily="34" charset="0"/>
              </a:rPr>
              <a:t> and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0000"/>
                </a:solidFill>
                <a:effectLst/>
                <a:cs typeface="Arial" panose="020B0604020202020204" pitchFamily="34" charset="0"/>
              </a:rPr>
              <a:t>V</a:t>
            </a:r>
            <a:r>
              <a:rPr kumimoji="0" lang="en-US" altLang="en-US" sz="2000" b="0" i="0" u="none" strike="noStrike" cap="none" normalizeH="0" baseline="-30000" dirty="0" smtClean="0">
                <a:ln>
                  <a:noFill/>
                </a:ln>
                <a:solidFill>
                  <a:srgbClr val="FF0000"/>
                </a:solidFill>
                <a:effectLst/>
                <a:cs typeface="Arial" panose="020B0604020202020204" pitchFamily="34" charset="0"/>
              </a:rPr>
              <a:t>OUT</a:t>
            </a:r>
            <a:r>
              <a:rPr kumimoji="0" lang="en-US" altLang="en-US" sz="2000" b="0" i="0" u="none" strike="noStrike" cap="none" normalizeH="0" baseline="0" dirty="0" smtClean="0">
                <a:ln>
                  <a:noFill/>
                </a:ln>
                <a:solidFill>
                  <a:srgbClr val="FF0000"/>
                </a:solidFill>
                <a:effectLst/>
                <a:cs typeface="Arial" panose="020B0604020202020204" pitchFamily="34" charset="0"/>
              </a:rPr>
              <a:t> is charged up to 1.2 V </a:t>
            </a:r>
            <a:r>
              <a:rPr kumimoji="0" lang="en-US" altLang="en-US" sz="2000" b="0" i="0" u="none" strike="noStrike" cap="none" normalizeH="0" baseline="0" dirty="0" smtClean="0">
                <a:ln>
                  <a:noFill/>
                </a:ln>
                <a:solidFill>
                  <a:schemeClr val="tx1"/>
                </a:solidFill>
                <a:effectLst/>
                <a:cs typeface="Arial" panose="020B0604020202020204" pitchFamily="34" charset="0"/>
              </a:rPr>
              <a:t>by the oscillation so that the control block can operate.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After that, the transformer for start-up is reused as an inductor, and the normal boost converter mode is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enabled for better energy transfer efficiency. An improved MPPT sensing method is also proposed to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simplify the circuit. The prototype chip is implemented in a 0.13-μm CMOS process. It operates with an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input voltage range of 40 mV to 300 mV and provides a maximum output power of 2.7 </a:t>
            </a:r>
            <a:r>
              <a:rPr kumimoji="0" lang="en-US" altLang="en-US" sz="2000" b="0" i="0" u="none" strike="noStrike" cap="none" normalizeH="0" baseline="0" dirty="0" err="1" smtClean="0">
                <a:ln>
                  <a:noFill/>
                </a:ln>
                <a:solidFill>
                  <a:schemeClr val="tx1"/>
                </a:solidFill>
                <a:effectLst/>
                <a:cs typeface="Arial" panose="020B0604020202020204" pitchFamily="34" charset="0"/>
              </a:rPr>
              <a:t>mW</a:t>
            </a:r>
            <a:r>
              <a:rPr kumimoji="0" lang="en-US" altLang="en-US" sz="2000" b="0" i="0" u="none" strike="noStrike" cap="none" normalizeH="0" baseline="0" dirty="0" smtClean="0">
                <a:ln>
                  <a:noFill/>
                </a:ln>
                <a:solidFill>
                  <a:schemeClr val="tx1"/>
                </a:solidFill>
                <a:effectLst/>
                <a:cs typeface="Arial" panose="020B0604020202020204" pitchFamily="34" charset="0"/>
              </a:rPr>
              <a:t> with a maximum</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cs typeface="Arial" panose="020B0604020202020204" pitchFamily="34" charset="0"/>
              </a:rPr>
              <a:t>efficiency of 61% at an output voltage of 2 V.</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rPr>
              <a:t>Published in: </a:t>
            </a:r>
            <a:r>
              <a:rPr kumimoji="0" lang="en-US" altLang="en-US" sz="2000" b="0" i="0" u="none" strike="noStrike" cap="none" normalizeH="0" baseline="0" dirty="0" smtClean="0">
                <a:ln>
                  <a:noFill/>
                </a:ln>
                <a:solidFill>
                  <a:srgbClr val="006699"/>
                </a:solidFill>
                <a:effectLst/>
                <a:hlinkClick r:id="rId6"/>
              </a:rPr>
              <a:t>IEEE Journal of Solid-State Circuits</a:t>
            </a:r>
            <a:r>
              <a:rPr kumimoji="0" lang="en-US" altLang="en-US" sz="2000" b="0" i="0" u="none" strike="noStrike" cap="none" normalizeH="0" baseline="0" dirty="0" smtClean="0">
                <a:ln>
                  <a:noFill/>
                </a:ln>
                <a:solidFill>
                  <a:schemeClr val="tx1"/>
                </a:solidFill>
                <a:effectLst/>
              </a:rPr>
              <a:t> ( Volume: 47, </a:t>
            </a:r>
            <a:r>
              <a:rPr kumimoji="0" lang="en-US" altLang="en-US" sz="2000" b="0" i="0" u="none" strike="noStrike" cap="none" normalizeH="0" baseline="0" dirty="0" smtClean="0">
                <a:ln>
                  <a:noFill/>
                </a:ln>
                <a:solidFill>
                  <a:srgbClr val="006699"/>
                </a:solidFill>
                <a:effectLst/>
                <a:hlinkClick r:id="rId7"/>
              </a:rPr>
              <a:t>Issue: 12</a:t>
            </a:r>
            <a:r>
              <a:rPr kumimoji="0" lang="en-US" altLang="en-US" sz="2000" b="0" i="0" u="none" strike="noStrike" cap="none" normalizeH="0" baseline="0" dirty="0" smtClean="0">
                <a:ln>
                  <a:noFill/>
                </a:ln>
                <a:solidFill>
                  <a:schemeClr val="tx1"/>
                </a:solidFill>
                <a:effectLst/>
              </a:rPr>
              <a:t>, Dec. 2012 )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cs typeface="Arial" panose="020B0604020202020204" pitchFamily="34" charset="0"/>
              </a:rPr>
              <a:t>Page(s): </a:t>
            </a:r>
            <a:r>
              <a:rPr kumimoji="0" lang="en-US" altLang="en-US" sz="2000" b="0" i="0" u="none" strike="noStrike" cap="none" normalizeH="0" baseline="0" dirty="0" smtClean="0">
                <a:ln>
                  <a:noFill/>
                </a:ln>
                <a:solidFill>
                  <a:schemeClr val="tx1"/>
                </a:solidFill>
                <a:effectLst/>
                <a:cs typeface="Arial" panose="020B0604020202020204" pitchFamily="34" charset="0"/>
              </a:rPr>
              <a:t>3055 - 3067</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cs typeface="Arial" panose="020B0604020202020204" pitchFamily="34" charset="0"/>
              </a:rPr>
              <a:t>Date of Publication:</a:t>
            </a:r>
            <a:r>
              <a:rPr kumimoji="0" lang="en-US" altLang="en-US" sz="2000" b="0" i="0" u="none" strike="noStrike" cap="none" normalizeH="0" baseline="0" dirty="0" smtClean="0">
                <a:ln>
                  <a:noFill/>
                </a:ln>
                <a:solidFill>
                  <a:schemeClr val="tx1"/>
                </a:solidFill>
                <a:effectLst/>
                <a:cs typeface="Arial" panose="020B0604020202020204" pitchFamily="34" charset="0"/>
              </a:rPr>
              <a:t> 12 December 2012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cs typeface="Arial" panose="020B0604020202020204" pitchFamily="34" charset="0"/>
              </a:rPr>
              <a:t> </a:t>
            </a:r>
            <a:endParaRPr kumimoji="0" lang="en-US" altLang="en-US" sz="6000" b="1" i="0" u="none" strike="noStrike" cap="none" normalizeH="0" baseline="0" dirty="0" smtClean="0">
              <a:ln>
                <a:noFill/>
              </a:ln>
              <a:solidFill>
                <a:srgbClr val="006699"/>
              </a:solidFill>
              <a:effectLst/>
              <a:latin typeface="Arial" panose="020B0604020202020204" pitchFamily="34" charset="0"/>
              <a:cs typeface="Arial" panose="020B0604020202020204" pitchFamily="34" charset="0"/>
            </a:endParaRPr>
          </a:p>
        </p:txBody>
      </p:sp>
      <p:sp>
        <p:nvSpPr>
          <p:cNvPr id="5" name="AutoShape 3" descr="http://ieeexplore.ieee.org/assets/img/document/toc-icon.png">
            <a:hlinkClick r:id="rId8" tooltip="You do not have access to this PDF"/>
          </p:cNvPr>
          <p:cNvSpPr>
            <a:spLocks noChangeAspect="1" noChangeArrowheads="1"/>
          </p:cNvSpPr>
          <p:nvPr/>
        </p:nvSpPr>
        <p:spPr bwMode="auto">
          <a:xfrm>
            <a:off x="211138" y="39462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8537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8870" y="370625"/>
            <a:ext cx="7880690" cy="5806338"/>
          </a:xfrm>
        </p:spPr>
      </p:pic>
    </p:spTree>
    <p:extLst>
      <p:ext uri="{BB962C8B-B14F-4D97-AF65-F5344CB8AC3E}">
        <p14:creationId xmlns:p14="http://schemas.microsoft.com/office/powerpoint/2010/main" val="114463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1908" y="29408"/>
            <a:ext cx="6358854" cy="6270724"/>
          </a:xfrm>
        </p:spPr>
        <p:txBody>
          <a:bodyPr>
            <a:normAutofit fontScale="90000"/>
          </a:bodyPr>
          <a:lstStyle/>
          <a:p>
            <a:r>
              <a:rPr lang="en-US" sz="2200" dirty="0"/>
              <a:t>This book provides, for the first time, a broad and deep treatment of the fields of both ultra low power electronics and bioelectronics. It discusses fundamental principles and circuits for ultra low power electronic design and their applications in biomedical systems. It also discusses how ultra-energy-efficient cellular and neural systems in biology can inspire revolutionary low power architectures in mixed-signal and RF electronics. A wealth of insights and examples from </a:t>
            </a:r>
            <a:r>
              <a:rPr lang="en-US" sz="2200" dirty="0">
                <a:solidFill>
                  <a:srgbClr val="FF0000"/>
                </a:solidFill>
              </a:rPr>
              <a:t> cochlear implants, brain implants, systems and synthetic biology, cardiac devices, bio-molecular sensing, and bio-inspired systems</a:t>
            </a:r>
            <a:r>
              <a:rPr lang="en-US" sz="2200" dirty="0"/>
              <a:t>,  make the book useful and engaging for students and practicing engineers. The book presents a unique, unifying view of ultra low power analog and digital electronics and emphasizes the use of the ultra-energy-efficient subthreshold regime of transistor operation in both. Chapters on batteries, energy harvesting, and the future of energy provide an understanding of fundamental relationships between energy use and energy generation at small scales and at large scales, in biology and in engineering.</a:t>
            </a:r>
          </a:p>
        </p:txBody>
      </p:sp>
      <p:pic>
        <p:nvPicPr>
          <p:cNvPr id="2050" name="Picture 2" descr="https://images-na.ssl-images-amazon.com/images/I/51B57g4q1aL._SX355_BO1,204,203,200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89467"/>
            <a:ext cx="4422780" cy="618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637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8304" y="319543"/>
            <a:ext cx="9071157" cy="6171318"/>
          </a:xfrm>
        </p:spPr>
      </p:pic>
    </p:spTree>
    <p:extLst>
      <p:ext uri="{BB962C8B-B14F-4D97-AF65-F5344CB8AC3E}">
        <p14:creationId xmlns:p14="http://schemas.microsoft.com/office/powerpoint/2010/main" val="202611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9345" y="587228"/>
            <a:ext cx="8616107" cy="6069331"/>
          </a:xfrm>
        </p:spPr>
      </p:pic>
    </p:spTree>
    <p:extLst>
      <p:ext uri="{BB962C8B-B14F-4D97-AF65-F5344CB8AC3E}">
        <p14:creationId xmlns:p14="http://schemas.microsoft.com/office/powerpoint/2010/main" val="925956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5605" y="251670"/>
            <a:ext cx="8885290" cy="6285664"/>
          </a:xfrm>
        </p:spPr>
      </p:pic>
    </p:spTree>
    <p:extLst>
      <p:ext uri="{BB962C8B-B14F-4D97-AF65-F5344CB8AC3E}">
        <p14:creationId xmlns:p14="http://schemas.microsoft.com/office/powerpoint/2010/main" val="2053315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4866" y="75500"/>
            <a:ext cx="8504751" cy="5884984"/>
          </a:xfrm>
        </p:spPr>
      </p:pic>
      <p:sp>
        <p:nvSpPr>
          <p:cNvPr id="2" name="TextBox 1"/>
          <p:cNvSpPr txBox="1"/>
          <p:nvPr/>
        </p:nvSpPr>
        <p:spPr>
          <a:xfrm>
            <a:off x="1904302" y="5947794"/>
            <a:ext cx="5619102" cy="923330"/>
          </a:xfrm>
          <a:prstGeom prst="rect">
            <a:avLst/>
          </a:prstGeom>
          <a:noFill/>
        </p:spPr>
        <p:txBody>
          <a:bodyPr wrap="none" rtlCol="0">
            <a:spAutoFit/>
          </a:bodyPr>
          <a:lstStyle/>
          <a:p>
            <a:r>
              <a:rPr lang="en-US" b="1"/>
              <a:t>Provost's Chair Professor, IEEE Fellow</a:t>
            </a:r>
            <a:r>
              <a:rPr lang="en-US"/>
              <a:t/>
            </a:r>
            <a:br>
              <a:rPr lang="en-US"/>
            </a:br>
            <a:r>
              <a:rPr lang="en-US" b="1"/>
              <a:t>Area Director, Integrated Circuits and Embedded Systems</a:t>
            </a:r>
            <a:endParaRPr lang="en-US"/>
          </a:p>
          <a:p>
            <a:r>
              <a:rPr lang="en-US">
                <a:hlinkClick r:id="rId3"/>
              </a:rPr>
              <a:t>Department of Electrical and Computer Engineering</a:t>
            </a:r>
            <a:endParaRPr lang="en-US" dirty="0"/>
          </a:p>
        </p:txBody>
      </p:sp>
      <p:pic>
        <p:nvPicPr>
          <p:cNvPr id="5" name="Picture 2" descr="Lian Y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7345" y="5452843"/>
            <a:ext cx="1203579" cy="130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883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5048" y="192946"/>
            <a:ext cx="7914453" cy="5463671"/>
          </a:xfrm>
        </p:spPr>
      </p:pic>
      <p:sp>
        <p:nvSpPr>
          <p:cNvPr id="2" name="TextBox 1"/>
          <p:cNvSpPr txBox="1"/>
          <p:nvPr/>
        </p:nvSpPr>
        <p:spPr>
          <a:xfrm>
            <a:off x="520116" y="5964572"/>
            <a:ext cx="11232860" cy="584775"/>
          </a:xfrm>
          <a:prstGeom prst="rect">
            <a:avLst/>
          </a:prstGeom>
          <a:noFill/>
        </p:spPr>
        <p:txBody>
          <a:bodyPr wrap="square" rtlCol="0">
            <a:spAutoFit/>
          </a:bodyPr>
          <a:lstStyle/>
          <a:p>
            <a:r>
              <a:rPr lang="en-US" sz="1600" dirty="0" smtClean="0"/>
              <a:t>CMRR(Common Mode Rejection Ratio)= not passing the portion of the signal common to both + and – terminals of differential amp.</a:t>
            </a:r>
          </a:p>
          <a:p>
            <a:r>
              <a:rPr lang="en-US" sz="1600" dirty="0" smtClean="0"/>
              <a:t>PSRR(Power Supply Rejection Ratio)= ability of DC power supply to maintain its output as DC= change in </a:t>
            </a:r>
            <a:r>
              <a:rPr lang="en-US" sz="1600" dirty="0" err="1" smtClean="0"/>
              <a:t>Vcc</a:t>
            </a:r>
            <a:r>
              <a:rPr lang="en-US" sz="1600" dirty="0" smtClean="0"/>
              <a:t>/change in </a:t>
            </a:r>
            <a:r>
              <a:rPr lang="en-US" sz="1600" dirty="0" err="1" smtClean="0"/>
              <a:t>Vout</a:t>
            </a:r>
            <a:r>
              <a:rPr lang="en-US" sz="1600" dirty="0" smtClean="0"/>
              <a:t> .</a:t>
            </a:r>
            <a:endParaRPr lang="en-US" sz="1600" dirty="0"/>
          </a:p>
        </p:txBody>
      </p:sp>
    </p:spTree>
    <p:extLst>
      <p:ext uri="{BB962C8B-B14F-4D97-AF65-F5344CB8AC3E}">
        <p14:creationId xmlns:p14="http://schemas.microsoft.com/office/powerpoint/2010/main" val="2337548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1594" y="696286"/>
            <a:ext cx="8008634" cy="5850182"/>
          </a:xfrm>
        </p:spPr>
      </p:pic>
    </p:spTree>
    <p:extLst>
      <p:ext uri="{BB962C8B-B14F-4D97-AF65-F5344CB8AC3E}">
        <p14:creationId xmlns:p14="http://schemas.microsoft.com/office/powerpoint/2010/main" val="2255057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510" y="478172"/>
            <a:ext cx="8328515" cy="5904796"/>
          </a:xfrm>
        </p:spPr>
      </p:pic>
    </p:spTree>
    <p:extLst>
      <p:ext uri="{BB962C8B-B14F-4D97-AF65-F5344CB8AC3E}">
        <p14:creationId xmlns:p14="http://schemas.microsoft.com/office/powerpoint/2010/main" val="2389794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5964" y="394283"/>
            <a:ext cx="8365296" cy="6192429"/>
          </a:xfrm>
        </p:spPr>
      </p:pic>
    </p:spTree>
    <p:extLst>
      <p:ext uri="{BB962C8B-B14F-4D97-AF65-F5344CB8AC3E}">
        <p14:creationId xmlns:p14="http://schemas.microsoft.com/office/powerpoint/2010/main" val="3307970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0742" y="427838"/>
            <a:ext cx="8079485" cy="6282929"/>
          </a:xfrm>
        </p:spPr>
      </p:pic>
    </p:spTree>
    <p:extLst>
      <p:ext uri="{BB962C8B-B14F-4D97-AF65-F5344CB8AC3E}">
        <p14:creationId xmlns:p14="http://schemas.microsoft.com/office/powerpoint/2010/main" val="2652618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5221" y="251670"/>
            <a:ext cx="7656748" cy="5925293"/>
          </a:xfrm>
        </p:spPr>
      </p:pic>
    </p:spTree>
    <p:extLst>
      <p:ext uri="{BB962C8B-B14F-4D97-AF65-F5344CB8AC3E}">
        <p14:creationId xmlns:p14="http://schemas.microsoft.com/office/powerpoint/2010/main" val="1171301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151" y="657848"/>
            <a:ext cx="10221704" cy="5491349"/>
          </a:xfrm>
        </p:spPr>
      </p:pic>
    </p:spTree>
    <p:extLst>
      <p:ext uri="{BB962C8B-B14F-4D97-AF65-F5344CB8AC3E}">
        <p14:creationId xmlns:p14="http://schemas.microsoft.com/office/powerpoint/2010/main" val="3559391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1727" y="402672"/>
            <a:ext cx="8353333" cy="6141973"/>
          </a:xfrm>
        </p:spPr>
      </p:pic>
    </p:spTree>
    <p:extLst>
      <p:ext uri="{BB962C8B-B14F-4D97-AF65-F5344CB8AC3E}">
        <p14:creationId xmlns:p14="http://schemas.microsoft.com/office/powerpoint/2010/main" val="4244518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921" y="0"/>
            <a:ext cx="8665708" cy="6176963"/>
          </a:xfrm>
        </p:spPr>
      </p:pic>
    </p:spTree>
    <p:extLst>
      <p:ext uri="{BB962C8B-B14F-4D97-AF65-F5344CB8AC3E}">
        <p14:creationId xmlns:p14="http://schemas.microsoft.com/office/powerpoint/2010/main" val="2004970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215" y="192947"/>
            <a:ext cx="8480987" cy="5984016"/>
          </a:xfrm>
        </p:spPr>
      </p:pic>
    </p:spTree>
    <p:extLst>
      <p:ext uri="{BB962C8B-B14F-4D97-AF65-F5344CB8AC3E}">
        <p14:creationId xmlns:p14="http://schemas.microsoft.com/office/powerpoint/2010/main" val="1484378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0636" y="175842"/>
            <a:ext cx="8459258" cy="6001121"/>
          </a:xfrm>
        </p:spPr>
      </p:pic>
      <p:sp>
        <p:nvSpPr>
          <p:cNvPr id="2" name="TextBox 1"/>
          <p:cNvSpPr txBox="1"/>
          <p:nvPr/>
        </p:nvSpPr>
        <p:spPr>
          <a:xfrm>
            <a:off x="7273255" y="763398"/>
            <a:ext cx="3943452" cy="369332"/>
          </a:xfrm>
          <a:prstGeom prst="rect">
            <a:avLst/>
          </a:prstGeom>
          <a:noFill/>
        </p:spPr>
        <p:txBody>
          <a:bodyPr wrap="none" rtlCol="0">
            <a:spAutoFit/>
          </a:bodyPr>
          <a:lstStyle/>
          <a:p>
            <a:r>
              <a:rPr lang="en-US" dirty="0" smtClean="0"/>
              <a:t>(Operational </a:t>
            </a:r>
            <a:r>
              <a:rPr lang="en-US" dirty="0" err="1"/>
              <a:t>T</a:t>
            </a:r>
            <a:r>
              <a:rPr lang="en-US" dirty="0" err="1" smtClean="0"/>
              <a:t>ransimpedance</a:t>
            </a:r>
            <a:r>
              <a:rPr lang="en-US" dirty="0" smtClean="0"/>
              <a:t> Amplifier)</a:t>
            </a:r>
            <a:endParaRPr lang="en-US" dirty="0"/>
          </a:p>
        </p:txBody>
      </p:sp>
    </p:spTree>
    <p:extLst>
      <p:ext uri="{BB962C8B-B14F-4D97-AF65-F5344CB8AC3E}">
        <p14:creationId xmlns:p14="http://schemas.microsoft.com/office/powerpoint/2010/main" val="4002252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183" y="218114"/>
            <a:ext cx="8237051" cy="5958849"/>
          </a:xfrm>
        </p:spPr>
      </p:pic>
      <p:sp>
        <p:nvSpPr>
          <p:cNvPr id="2" name="TextBox 1"/>
          <p:cNvSpPr txBox="1"/>
          <p:nvPr/>
        </p:nvSpPr>
        <p:spPr>
          <a:xfrm>
            <a:off x="2013359" y="6283354"/>
            <a:ext cx="4323299" cy="400110"/>
          </a:xfrm>
          <a:prstGeom prst="rect">
            <a:avLst/>
          </a:prstGeom>
          <a:noFill/>
        </p:spPr>
        <p:txBody>
          <a:bodyPr wrap="none" rtlCol="0">
            <a:spAutoFit/>
          </a:bodyPr>
          <a:lstStyle/>
          <a:p>
            <a:r>
              <a:rPr lang="en-US" sz="2000" dirty="0" smtClean="0">
                <a:solidFill>
                  <a:srgbClr val="FF0000"/>
                </a:solidFill>
              </a:rPr>
              <a:t>SAR=Successive Approximation Register</a:t>
            </a:r>
            <a:endParaRPr lang="en-US" sz="2000" dirty="0">
              <a:solidFill>
                <a:srgbClr val="FF0000"/>
              </a:solidFill>
            </a:endParaRPr>
          </a:p>
        </p:txBody>
      </p:sp>
    </p:spTree>
    <p:extLst>
      <p:ext uri="{BB962C8B-B14F-4D97-AF65-F5344CB8AC3E}">
        <p14:creationId xmlns:p14="http://schemas.microsoft.com/office/powerpoint/2010/main" val="147014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0995" y="176170"/>
            <a:ext cx="8182900" cy="6000794"/>
          </a:xfrm>
        </p:spPr>
      </p:pic>
    </p:spTree>
    <p:extLst>
      <p:ext uri="{BB962C8B-B14F-4D97-AF65-F5344CB8AC3E}">
        <p14:creationId xmlns:p14="http://schemas.microsoft.com/office/powerpoint/2010/main" val="943497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4189" y="78932"/>
            <a:ext cx="8771323" cy="6098031"/>
          </a:xfrm>
        </p:spPr>
      </p:pic>
      <p:sp>
        <p:nvSpPr>
          <p:cNvPr id="2" name="TextBox 1"/>
          <p:cNvSpPr txBox="1"/>
          <p:nvPr/>
        </p:nvSpPr>
        <p:spPr>
          <a:xfrm>
            <a:off x="1879134" y="6283354"/>
            <a:ext cx="7621189" cy="369332"/>
          </a:xfrm>
          <a:prstGeom prst="rect">
            <a:avLst/>
          </a:prstGeom>
          <a:noFill/>
        </p:spPr>
        <p:txBody>
          <a:bodyPr wrap="none" rtlCol="0">
            <a:spAutoFit/>
          </a:bodyPr>
          <a:lstStyle/>
          <a:p>
            <a:r>
              <a:rPr lang="en-US" dirty="0" smtClean="0">
                <a:solidFill>
                  <a:srgbClr val="FF0000"/>
                </a:solidFill>
              </a:rPr>
              <a:t>ZigBee= wireless language that everyday devices use to connect to one another.</a:t>
            </a:r>
            <a:endParaRPr lang="en-US" dirty="0">
              <a:solidFill>
                <a:srgbClr val="FF0000"/>
              </a:solidFill>
            </a:endParaRPr>
          </a:p>
        </p:txBody>
      </p:sp>
    </p:spTree>
    <p:extLst>
      <p:ext uri="{BB962C8B-B14F-4D97-AF65-F5344CB8AC3E}">
        <p14:creationId xmlns:p14="http://schemas.microsoft.com/office/powerpoint/2010/main" val="838714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2325" y="12076"/>
            <a:ext cx="8478295" cy="6164888"/>
          </a:xfrm>
        </p:spPr>
      </p:pic>
      <p:sp>
        <p:nvSpPr>
          <p:cNvPr id="2" name="TextBox 1"/>
          <p:cNvSpPr txBox="1"/>
          <p:nvPr/>
        </p:nvSpPr>
        <p:spPr>
          <a:xfrm>
            <a:off x="1518407" y="6451134"/>
            <a:ext cx="8896538" cy="369332"/>
          </a:xfrm>
          <a:prstGeom prst="rect">
            <a:avLst/>
          </a:prstGeom>
          <a:noFill/>
        </p:spPr>
        <p:txBody>
          <a:bodyPr wrap="none" rtlCol="0">
            <a:spAutoFit/>
          </a:bodyPr>
          <a:lstStyle/>
          <a:p>
            <a:r>
              <a:rPr lang="en-US" dirty="0" smtClean="0">
                <a:solidFill>
                  <a:srgbClr val="FF0000"/>
                </a:solidFill>
              </a:rPr>
              <a:t>UWB(Ultra wide band) for transmitting information spread over a large bandwidth &gt;500 MHz</a:t>
            </a:r>
            <a:endParaRPr lang="en-US" dirty="0">
              <a:solidFill>
                <a:srgbClr val="FF0000"/>
              </a:solidFill>
            </a:endParaRPr>
          </a:p>
        </p:txBody>
      </p:sp>
    </p:spTree>
    <p:extLst>
      <p:ext uri="{BB962C8B-B14F-4D97-AF65-F5344CB8AC3E}">
        <p14:creationId xmlns:p14="http://schemas.microsoft.com/office/powerpoint/2010/main" val="23579925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277" y="185800"/>
            <a:ext cx="8137894" cy="5991163"/>
          </a:xfrm>
        </p:spPr>
      </p:pic>
    </p:spTree>
    <p:extLst>
      <p:ext uri="{BB962C8B-B14F-4D97-AF65-F5344CB8AC3E}">
        <p14:creationId xmlns:p14="http://schemas.microsoft.com/office/powerpoint/2010/main" val="36714287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790" y="234892"/>
            <a:ext cx="8926382" cy="6225747"/>
          </a:xfrm>
        </p:spPr>
      </p:pic>
    </p:spTree>
    <p:extLst>
      <p:ext uri="{BB962C8B-B14F-4D97-AF65-F5344CB8AC3E}">
        <p14:creationId xmlns:p14="http://schemas.microsoft.com/office/powerpoint/2010/main" val="3129977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6475" y="3967956"/>
            <a:ext cx="19050" cy="66675"/>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629" y="473549"/>
            <a:ext cx="8724551" cy="6243064"/>
          </a:xfrm>
          <a:prstGeom prst="rect">
            <a:avLst/>
          </a:prstGeom>
        </p:spPr>
      </p:pic>
    </p:spTree>
    <p:extLst>
      <p:ext uri="{BB962C8B-B14F-4D97-AF65-F5344CB8AC3E}">
        <p14:creationId xmlns:p14="http://schemas.microsoft.com/office/powerpoint/2010/main" val="1242314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0126" y="234892"/>
            <a:ext cx="8562645" cy="5942071"/>
          </a:xfrm>
        </p:spPr>
      </p:pic>
    </p:spTree>
    <p:extLst>
      <p:ext uri="{BB962C8B-B14F-4D97-AF65-F5344CB8AC3E}">
        <p14:creationId xmlns:p14="http://schemas.microsoft.com/office/powerpoint/2010/main" val="29957797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1330" y="92280"/>
            <a:ext cx="8447120" cy="6084684"/>
          </a:xfrm>
        </p:spPr>
      </p:pic>
    </p:spTree>
    <p:extLst>
      <p:ext uri="{BB962C8B-B14F-4D97-AF65-F5344CB8AC3E}">
        <p14:creationId xmlns:p14="http://schemas.microsoft.com/office/powerpoint/2010/main" val="9098062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9160"/>
            <a:ext cx="10981888" cy="6286531"/>
          </a:xfrm>
        </p:spPr>
        <p:txBody>
          <a:bodyPr>
            <a:normAutofit fontScale="70000" lnSpcReduction="20000"/>
          </a:bodyPr>
          <a:lstStyle/>
          <a:p>
            <a:r>
              <a:rPr lang="en-US" sz="4000" dirty="0">
                <a:solidFill>
                  <a:srgbClr val="FF0000"/>
                </a:solidFill>
              </a:rPr>
              <a:t>Retinal Prosthesis</a:t>
            </a:r>
          </a:p>
          <a:p>
            <a:r>
              <a:rPr lang="en-US" b="1" dirty="0"/>
              <a:t>Annual Review of Biomedical Engineering</a:t>
            </a:r>
            <a:endParaRPr lang="en-US" dirty="0"/>
          </a:p>
          <a:p>
            <a:r>
              <a:rPr lang="en-US" dirty="0"/>
              <a:t>Vol. 7:361-401 (Volume publication date 15 August 2005) </a:t>
            </a:r>
            <a:br>
              <a:rPr lang="en-US" dirty="0"/>
            </a:br>
            <a:r>
              <a:rPr lang="en-US" dirty="0"/>
              <a:t>First published online as a Review in Advance on March 17, 2005 </a:t>
            </a:r>
            <a:br>
              <a:rPr lang="en-US" dirty="0"/>
            </a:br>
            <a:r>
              <a:rPr lang="en-US" dirty="0"/>
              <a:t>DOI: 10.1146/annurev.bioeng.7.060804.100435</a:t>
            </a:r>
          </a:p>
          <a:p>
            <a:r>
              <a:rPr lang="en-US" b="1" dirty="0"/>
              <a:t>James D. Weiland,</a:t>
            </a:r>
            <a:r>
              <a:rPr lang="en-US" b="1" baseline="30000" dirty="0"/>
              <a:t>1</a:t>
            </a:r>
            <a:r>
              <a:rPr lang="en-US" b="1" dirty="0"/>
              <a:t> </a:t>
            </a:r>
            <a:r>
              <a:rPr lang="en-US" b="1" dirty="0" err="1"/>
              <a:t>Wentai</a:t>
            </a:r>
            <a:r>
              <a:rPr lang="en-US" b="1" dirty="0"/>
              <a:t> Liu,</a:t>
            </a:r>
            <a:r>
              <a:rPr lang="en-US" b="1" baseline="30000" dirty="0"/>
              <a:t>2</a:t>
            </a:r>
            <a:r>
              <a:rPr lang="en-US" b="1" dirty="0"/>
              <a:t> and Mark S. Humayun</a:t>
            </a:r>
            <a:r>
              <a:rPr lang="en-US" b="1" baseline="30000" dirty="0"/>
              <a:t>1</a:t>
            </a:r>
            <a:endParaRPr lang="en-US" b="1" dirty="0"/>
          </a:p>
          <a:p>
            <a:r>
              <a:rPr lang="en-US" baseline="30000" dirty="0"/>
              <a:t>1</a:t>
            </a:r>
            <a:r>
              <a:rPr lang="en-US" dirty="0"/>
              <a:t>Doheny Retina Institute, Department of Ophthalmology, Keck School of Medicine and Department of Biomedical Engineering, Viterbi School of Engineering, University of Southern California, Los Angeles, California 90089; email: </a:t>
            </a:r>
            <a:r>
              <a:rPr lang="en-US" dirty="0">
                <a:hlinkClick r:id="rId2"/>
              </a:rPr>
              <a:t>jweiland@doheny.org</a:t>
            </a:r>
            <a:r>
              <a:rPr lang="en-US" dirty="0"/>
              <a:t>, </a:t>
            </a:r>
            <a:r>
              <a:rPr lang="en-US" dirty="0">
                <a:hlinkClick r:id="rId3"/>
              </a:rPr>
              <a:t>mhumayun@doheny.org</a:t>
            </a:r>
            <a:endParaRPr lang="en-US" dirty="0"/>
          </a:p>
          <a:p>
            <a:r>
              <a:rPr lang="en-US" baseline="30000" dirty="0"/>
              <a:t>2</a:t>
            </a:r>
            <a:r>
              <a:rPr lang="en-US" dirty="0"/>
              <a:t>Department of Electrical Engineering, Baskin School of Engineering, </a:t>
            </a:r>
            <a:r>
              <a:rPr lang="en-US" dirty="0">
                <a:solidFill>
                  <a:srgbClr val="FF0000"/>
                </a:solidFill>
              </a:rPr>
              <a:t>University of California, Santa Cruz, California 95064</a:t>
            </a:r>
            <a:r>
              <a:rPr lang="en-US" dirty="0"/>
              <a:t>; email: </a:t>
            </a:r>
            <a:r>
              <a:rPr lang="en-US" dirty="0" smtClean="0">
                <a:hlinkClick r:id="rId4"/>
              </a:rPr>
              <a:t>wentai@soe.ucsc.edu</a:t>
            </a:r>
            <a:endParaRPr lang="en-US" dirty="0"/>
          </a:p>
          <a:p>
            <a:r>
              <a:rPr lang="en-US" dirty="0"/>
              <a:t> </a:t>
            </a:r>
            <a:br>
              <a:rPr lang="en-US" dirty="0"/>
            </a:br>
            <a:r>
              <a:rPr lang="en-US" cap="all" dirty="0" smtClean="0">
                <a:hlinkClick r:id="rId5" tooltip="literature cited"/>
              </a:rPr>
              <a:t>LITERATURE </a:t>
            </a:r>
            <a:r>
              <a:rPr lang="en-US" cap="all" dirty="0">
                <a:hlinkClick r:id="rId5" tooltip="literature cited"/>
              </a:rPr>
              <a:t>CITED</a:t>
            </a:r>
            <a:endParaRPr lang="en-US" dirty="0"/>
          </a:p>
          <a:p>
            <a:r>
              <a:rPr lang="en-US" b="1" dirty="0"/>
              <a:t>Abstract</a:t>
            </a:r>
          </a:p>
          <a:p>
            <a:r>
              <a:rPr lang="en-US" dirty="0"/>
              <a:t>▪ Abstract Retinal prostheses represent the best near-term hope for individuals with incurable, blinding diseases of the outer retina. On the basis of the electrical activation of nerves, prototype retinal prostheses have been tested in blind humans and have demonstrated the capability to elicit the sensation of light and to give test subjects the ability to detect motion. To improve the visual function in implant recipients, a more sophisticated device is required. Simulations suggest that 600–1000 pixels will be required to provide visual function such as face recognition and reading. State-of-the-art implantable stimulator technology cannot produce such a device, which mandates the advancement of the state of the art in areas such as </a:t>
            </a:r>
            <a:r>
              <a:rPr lang="en-US" dirty="0">
                <a:solidFill>
                  <a:srgbClr val="FF0000"/>
                </a:solidFill>
              </a:rPr>
              <a:t>analog microelectronics, wireless power and data transfer, packaging, and stimulating electrodes.</a:t>
            </a:r>
          </a:p>
          <a:p>
            <a:endParaRPr lang="en-US" dirty="0"/>
          </a:p>
        </p:txBody>
      </p:sp>
    </p:spTree>
    <p:extLst>
      <p:ext uri="{BB962C8B-B14F-4D97-AF65-F5344CB8AC3E}">
        <p14:creationId xmlns:p14="http://schemas.microsoft.com/office/powerpoint/2010/main" val="1693585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3890" y="411060"/>
            <a:ext cx="8379226" cy="6062617"/>
          </a:xfrm>
        </p:spPr>
      </p:pic>
    </p:spTree>
    <p:extLst>
      <p:ext uri="{BB962C8B-B14F-4D97-AF65-F5344CB8AC3E}">
        <p14:creationId xmlns:p14="http://schemas.microsoft.com/office/powerpoint/2010/main" val="13646277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age.slidesharecdn.com/wirelesschargingtechnologies-150327085935-conversion-gate01/95/state-of-wireless-charging-technology-12-638.jpg?cb=14716214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9960" y="362966"/>
            <a:ext cx="8313490" cy="624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857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422" y="902835"/>
            <a:ext cx="11049000" cy="5724468"/>
          </a:xfrm>
        </p:spPr>
        <p:txBody>
          <a:bodyPr>
            <a:normAutofit fontScale="77500" lnSpcReduction="20000"/>
          </a:bodyPr>
          <a:lstStyle/>
          <a:p>
            <a:r>
              <a:rPr lang="en-US" sz="3100" dirty="0">
                <a:solidFill>
                  <a:srgbClr val="FF0000"/>
                </a:solidFill>
              </a:rPr>
              <a:t>IEEE COMMUNICATIONS SURVEYS AND TUTORIALS, TO APPEAR 1</a:t>
            </a:r>
          </a:p>
          <a:p>
            <a:r>
              <a:rPr lang="en-US" dirty="0"/>
              <a:t>Wireless Charging Technologies: Fundamentals, Standards, and Network Applications</a:t>
            </a:r>
          </a:p>
          <a:p>
            <a:r>
              <a:rPr lang="en-US" dirty="0"/>
              <a:t>Xiao Lu†, Ping Wang‡, </a:t>
            </a:r>
            <a:r>
              <a:rPr lang="en-US" dirty="0" err="1"/>
              <a:t>Dusit</a:t>
            </a:r>
            <a:r>
              <a:rPr lang="en-US" dirty="0"/>
              <a:t> </a:t>
            </a:r>
            <a:r>
              <a:rPr lang="en-US" dirty="0" err="1"/>
              <a:t>Niyato</a:t>
            </a:r>
            <a:r>
              <a:rPr lang="en-US" dirty="0"/>
              <a:t>‡, Dong In Kim§, and Zhu Han≀ † Department of Electrical and Computer Engineering, University of Alberta, Canada ‡ School of Computer Engineering, Nanyang Technological University, Singapore § School of Information and Communication Engineering, </a:t>
            </a:r>
            <a:r>
              <a:rPr lang="en-US" dirty="0" err="1"/>
              <a:t>Sungkyunkwan</a:t>
            </a:r>
            <a:r>
              <a:rPr lang="en-US" dirty="0"/>
              <a:t> University (SKKU), Korea ≀ Electrical and Computer Engineering, University of Houston, Texas, USA.</a:t>
            </a:r>
          </a:p>
          <a:p>
            <a:r>
              <a:rPr lang="en-US" dirty="0"/>
              <a:t>Abstract—Wireless charging is a technology of transmitting power through an air gap to electrical devices for the purpose of energy replenishment. The recent progress in wireless charging techniques and development of commercial products have provided a promising alternative way to address the energy bottleneck of conventionally portable battery-powered devices. However, the incorporation of wireless charging into the existing wireless communication systems also brings along a series of challenging issues with regard to implementation, scheduling, and power management. In this article, we present a </a:t>
            </a:r>
            <a:r>
              <a:rPr lang="en-US" dirty="0">
                <a:solidFill>
                  <a:srgbClr val="FF0000"/>
                </a:solidFill>
              </a:rPr>
              <a:t>comprehensive overview of wireless charging techniques, the developments in technical standards, and their recent advances in network applications</a:t>
            </a:r>
            <a:r>
              <a:rPr lang="en-US" dirty="0"/>
              <a:t>. In particular, with regard to network applications, we review the static charger scheduling strategies, mobile charger dispatch strategies and wireless charger deployment strategies. Additionally, we discuss open issues and challenges in implementing wireless charging technologies. Finally, we envision some practical future network applications of wireless charging</a:t>
            </a:r>
          </a:p>
        </p:txBody>
      </p:sp>
      <p:sp>
        <p:nvSpPr>
          <p:cNvPr id="4" name="TextBox 3"/>
          <p:cNvSpPr txBox="1"/>
          <p:nvPr/>
        </p:nvSpPr>
        <p:spPr>
          <a:xfrm>
            <a:off x="528506" y="276836"/>
            <a:ext cx="3176447" cy="369332"/>
          </a:xfrm>
          <a:prstGeom prst="rect">
            <a:avLst/>
          </a:prstGeom>
          <a:noFill/>
        </p:spPr>
        <p:txBody>
          <a:bodyPr wrap="none" rtlCol="0">
            <a:spAutoFit/>
          </a:bodyPr>
          <a:lstStyle/>
          <a:p>
            <a:r>
              <a:rPr lang="en-US" dirty="0" smtClean="0"/>
              <a:t>arXiv:1509.00940v2 14Nov2015</a:t>
            </a:r>
            <a:endParaRPr lang="en-US" dirty="0"/>
          </a:p>
        </p:txBody>
      </p:sp>
    </p:spTree>
    <p:extLst>
      <p:ext uri="{BB962C8B-B14F-4D97-AF65-F5344CB8AC3E}">
        <p14:creationId xmlns:p14="http://schemas.microsoft.com/office/powerpoint/2010/main" val="3487026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7549"/>
            <a:ext cx="10965110" cy="6152307"/>
          </a:xfrm>
        </p:spPr>
        <p:txBody>
          <a:bodyPr>
            <a:normAutofit fontScale="85000" lnSpcReduction="20000"/>
          </a:bodyPr>
          <a:lstStyle/>
          <a:p>
            <a:pPr marL="0" indent="0">
              <a:buNone/>
            </a:pPr>
            <a:r>
              <a:rPr lang="en-US" dirty="0"/>
              <a:t>SUMMARY OF EXISTING SURVEY IN RELATED AREA.</a:t>
            </a:r>
          </a:p>
          <a:p>
            <a:pPr marL="0" indent="0">
              <a:buNone/>
            </a:pPr>
            <a:r>
              <a:rPr lang="en-US" dirty="0"/>
              <a:t>Survey Scope Main Contribution </a:t>
            </a:r>
            <a:endParaRPr lang="en-US" dirty="0" smtClean="0"/>
          </a:p>
          <a:p>
            <a:r>
              <a:rPr lang="en-US" dirty="0" smtClean="0"/>
              <a:t>[</a:t>
            </a:r>
            <a:r>
              <a:rPr lang="en-US" dirty="0"/>
              <a:t>9] Wireless network with RF energy </a:t>
            </a:r>
            <a:r>
              <a:rPr lang="en-US" dirty="0" smtClean="0"/>
              <a:t>harvesting-Review </a:t>
            </a:r>
            <a:r>
              <a:rPr lang="en-US" dirty="0"/>
              <a:t>of </a:t>
            </a:r>
            <a:r>
              <a:rPr lang="en-US" dirty="0" err="1"/>
              <a:t>i</a:t>
            </a:r>
            <a:r>
              <a:rPr lang="en-US" dirty="0"/>
              <a:t>) fundamentals and circuit design for RF energy harvesting, ii) resource allocation schemes and communication protocols for various types of RF-powered wireless network, and iii) practical challenges and future directions</a:t>
            </a:r>
            <a:r>
              <a:rPr lang="en-US" dirty="0" smtClean="0"/>
              <a:t>.</a:t>
            </a:r>
          </a:p>
          <a:p>
            <a:r>
              <a:rPr lang="en-US" dirty="0" smtClean="0"/>
              <a:t>[</a:t>
            </a:r>
            <a:r>
              <a:rPr lang="en-US" dirty="0"/>
              <a:t>10] Wireless network with energy </a:t>
            </a:r>
            <a:r>
              <a:rPr lang="en-US" dirty="0" smtClean="0"/>
              <a:t>harvesting- </a:t>
            </a:r>
            <a:r>
              <a:rPr lang="en-US" dirty="0"/>
              <a:t>Review of </a:t>
            </a:r>
            <a:r>
              <a:rPr lang="en-US" dirty="0" err="1"/>
              <a:t>i</a:t>
            </a:r>
            <a:r>
              <a:rPr lang="en-US" dirty="0"/>
              <a:t>) information-theoretic physical layer performance limits to transmission scheduling policies and medium access control protocols, ii) emerging paradigm of energy transfer and cooperation that occur separately or jointly with information transfer, and iii) energy consumption models for energy harvesting communication systems. [12] Sensor nodes with energy </a:t>
            </a:r>
            <a:r>
              <a:rPr lang="en-US" dirty="0" smtClean="0"/>
              <a:t>harvesting- </a:t>
            </a:r>
            <a:r>
              <a:rPr lang="en-US" dirty="0"/>
              <a:t>Review of architectures, energy sources and storage technologies, as well as applications of sensor nodes with energy harvesting. </a:t>
            </a:r>
            <a:endParaRPr lang="en-US" dirty="0" smtClean="0"/>
          </a:p>
          <a:p>
            <a:r>
              <a:rPr lang="en-US" dirty="0" smtClean="0"/>
              <a:t>[</a:t>
            </a:r>
            <a:r>
              <a:rPr lang="en-US" dirty="0"/>
              <a:t>13] Devices with ambient energy </a:t>
            </a:r>
            <a:r>
              <a:rPr lang="en-US" dirty="0" smtClean="0"/>
              <a:t>harvesting- </a:t>
            </a:r>
            <a:r>
              <a:rPr lang="en-US" dirty="0"/>
              <a:t>Review of </a:t>
            </a:r>
            <a:r>
              <a:rPr lang="en-US" dirty="0" err="1"/>
              <a:t>i</a:t>
            </a:r>
            <a:r>
              <a:rPr lang="en-US" dirty="0"/>
              <a:t>) various types of energy harvesting techniques, ii) different energy harvesting models, and ) power management and networking aspects of the energy harvesting devices</a:t>
            </a:r>
            <a:r>
              <a:rPr lang="en-US" dirty="0" smtClean="0"/>
              <a:t>.</a:t>
            </a:r>
          </a:p>
          <a:p>
            <a:r>
              <a:rPr lang="en-US" dirty="0" smtClean="0"/>
              <a:t> </a:t>
            </a:r>
            <a:r>
              <a:rPr lang="en-US" dirty="0"/>
              <a:t>[14] RF/microwave energy harvesting </a:t>
            </a:r>
            <a:r>
              <a:rPr lang="en-US" dirty="0" smtClean="0"/>
              <a:t>circuit- </a:t>
            </a:r>
            <a:r>
              <a:rPr lang="en-US" dirty="0"/>
              <a:t>Review of </a:t>
            </a:r>
            <a:r>
              <a:rPr lang="en-US" dirty="0" err="1"/>
              <a:t>i</a:t>
            </a:r>
            <a:r>
              <a:rPr lang="en-US" dirty="0"/>
              <a:t>) basics and designs of the RF energy harvesting circuit, and ii) energy conversion efﬁciency of existing implementations of RF energy harvesting circuits.</a:t>
            </a:r>
          </a:p>
          <a:p>
            <a:endParaRPr lang="en-US" dirty="0"/>
          </a:p>
        </p:txBody>
      </p:sp>
    </p:spTree>
    <p:extLst>
      <p:ext uri="{BB962C8B-B14F-4D97-AF65-F5344CB8AC3E}">
        <p14:creationId xmlns:p14="http://schemas.microsoft.com/office/powerpoint/2010/main" val="1759649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725" y="696286"/>
            <a:ext cx="11982275" cy="5863905"/>
          </a:xfrm>
        </p:spPr>
        <p:txBody>
          <a:bodyPr>
            <a:normAutofit fontScale="92500" lnSpcReduction="10000"/>
          </a:bodyPr>
          <a:lstStyle/>
          <a:p>
            <a:pPr marL="0" indent="0">
              <a:buNone/>
            </a:pPr>
            <a:r>
              <a:rPr lang="en-US" sz="2200" dirty="0"/>
              <a:t>COMPARISON OF HARDWARE IMPLEMENTATIONS OF </a:t>
            </a:r>
            <a:r>
              <a:rPr lang="en-US" sz="2200" dirty="0">
                <a:solidFill>
                  <a:srgbClr val="FF0000"/>
                </a:solidFill>
              </a:rPr>
              <a:t>INDUCTIVE COUPLING.</a:t>
            </a:r>
          </a:p>
          <a:p>
            <a:pPr marL="0" indent="0">
              <a:buNone/>
            </a:pPr>
            <a:r>
              <a:rPr lang="en-US" sz="2200" dirty="0"/>
              <a:t>Implementation </a:t>
            </a:r>
            <a:r>
              <a:rPr lang="en-US" sz="2200" dirty="0" smtClean="0"/>
              <a:t>Technique/Output/Maximum </a:t>
            </a:r>
            <a:r>
              <a:rPr lang="en-US" sz="2200" dirty="0"/>
              <a:t>Charging </a:t>
            </a:r>
            <a:r>
              <a:rPr lang="en-US" sz="2200" dirty="0" smtClean="0"/>
              <a:t>Efﬁciency/Maximum </a:t>
            </a:r>
            <a:r>
              <a:rPr lang="en-US" sz="2200" dirty="0"/>
              <a:t>Charging </a:t>
            </a:r>
            <a:r>
              <a:rPr lang="en-US" sz="2200" dirty="0" smtClean="0"/>
              <a:t>Distance/Frequency</a:t>
            </a:r>
            <a:endParaRPr lang="en-US" sz="2200" dirty="0"/>
          </a:p>
          <a:p>
            <a:r>
              <a:rPr lang="en-US" sz="2200" dirty="0" err="1"/>
              <a:t>Yoo</a:t>
            </a:r>
            <a:r>
              <a:rPr lang="en-US" sz="2200" dirty="0"/>
              <a:t> et al [222] (2010) 0.18µm </a:t>
            </a:r>
            <a:r>
              <a:rPr lang="en-US" sz="2200" dirty="0" smtClean="0"/>
              <a:t>CMOS/ 1.8V/ </a:t>
            </a:r>
            <a:r>
              <a:rPr lang="en-US" sz="2200" dirty="0"/>
              <a:t>54.9</a:t>
            </a:r>
            <a:r>
              <a:rPr lang="en-US" sz="2200" dirty="0" smtClean="0"/>
              <a:t>%/ </a:t>
            </a:r>
            <a:r>
              <a:rPr lang="en-US" sz="2200" dirty="0"/>
              <a:t>10mm </a:t>
            </a:r>
            <a:r>
              <a:rPr lang="en-US" sz="2200" dirty="0" smtClean="0"/>
              <a:t>/13.56MHz</a:t>
            </a:r>
          </a:p>
          <a:p>
            <a:r>
              <a:rPr lang="en-US" sz="2200" dirty="0" smtClean="0"/>
              <a:t>Lee </a:t>
            </a:r>
            <a:r>
              <a:rPr lang="en-US" sz="2200" dirty="0"/>
              <a:t>et al [223] (2012) 0.5µm CMOS </a:t>
            </a:r>
            <a:r>
              <a:rPr lang="en-US" sz="2200" dirty="0" smtClean="0"/>
              <a:t>/3.1V/ </a:t>
            </a:r>
            <a:r>
              <a:rPr lang="en-US" sz="2200" dirty="0"/>
              <a:t>77</a:t>
            </a:r>
            <a:r>
              <a:rPr lang="en-US" sz="2200" dirty="0" smtClean="0"/>
              <a:t>%/ 80mm/ </a:t>
            </a:r>
            <a:r>
              <a:rPr lang="en-US" sz="2200" dirty="0"/>
              <a:t>13.56MHz </a:t>
            </a:r>
            <a:endParaRPr lang="en-US" sz="2200" dirty="0" smtClean="0"/>
          </a:p>
          <a:p>
            <a:r>
              <a:rPr lang="en-US" sz="2200" dirty="0" smtClean="0"/>
              <a:t>Lee </a:t>
            </a:r>
            <a:r>
              <a:rPr lang="en-US" sz="2200" dirty="0"/>
              <a:t>et al [224] (2013) 0.18µm CMOS </a:t>
            </a:r>
            <a:r>
              <a:rPr lang="en-US" sz="2200" dirty="0" smtClean="0"/>
              <a:t>/3V /87</a:t>
            </a:r>
            <a:r>
              <a:rPr lang="en-US" sz="2200" dirty="0"/>
              <a:t>% </a:t>
            </a:r>
            <a:r>
              <a:rPr lang="en-US" sz="2200" dirty="0" smtClean="0"/>
              <a:t>/20mm /13.56MHz </a:t>
            </a:r>
          </a:p>
          <a:p>
            <a:r>
              <a:rPr lang="en-US" sz="2200" dirty="0" err="1" smtClean="0"/>
              <a:t>Lazaroet</a:t>
            </a:r>
            <a:r>
              <a:rPr lang="en-US" sz="2200" dirty="0" smtClean="0"/>
              <a:t> </a:t>
            </a:r>
            <a:r>
              <a:rPr lang="en-US" sz="2200" dirty="0"/>
              <a:t>al [225] (2013) 0.18µm CMOS </a:t>
            </a:r>
            <a:r>
              <a:rPr lang="en-US" sz="2200" dirty="0" smtClean="0"/>
              <a:t>/1.5V /82</a:t>
            </a:r>
            <a:r>
              <a:rPr lang="en-US" sz="2200" dirty="0"/>
              <a:t>% </a:t>
            </a:r>
            <a:r>
              <a:rPr lang="en-US" sz="2200" dirty="0" smtClean="0"/>
              <a:t>/11.35mm /100-150kHz </a:t>
            </a:r>
          </a:p>
          <a:p>
            <a:r>
              <a:rPr lang="en-US" sz="2200" dirty="0" smtClean="0"/>
              <a:t>Li </a:t>
            </a:r>
            <a:r>
              <a:rPr lang="en-US" sz="2200" dirty="0"/>
              <a:t>et al [226] (2014) 0.13µm </a:t>
            </a:r>
            <a:r>
              <a:rPr lang="en-US" sz="2200" dirty="0" smtClean="0"/>
              <a:t>CMOS/ </a:t>
            </a:r>
            <a:r>
              <a:rPr lang="en-US" sz="2200" dirty="0"/>
              <a:t>3.6V </a:t>
            </a:r>
            <a:r>
              <a:rPr lang="en-US" sz="2200" dirty="0" smtClean="0"/>
              <a:t>/65</a:t>
            </a:r>
            <a:r>
              <a:rPr lang="en-US" sz="2200" dirty="0"/>
              <a:t>% </a:t>
            </a:r>
            <a:r>
              <a:rPr lang="en-US" sz="2200" dirty="0" smtClean="0"/>
              <a:t>/20mm /40.68MHz</a:t>
            </a:r>
          </a:p>
          <a:p>
            <a:endParaRPr lang="en-US" sz="2200" dirty="0"/>
          </a:p>
          <a:p>
            <a:pPr marL="0" indent="0">
              <a:buNone/>
            </a:pPr>
            <a:r>
              <a:rPr lang="en-US" sz="2200" dirty="0" smtClean="0"/>
              <a:t>COMPARISON </a:t>
            </a:r>
            <a:r>
              <a:rPr lang="en-US" sz="2200" dirty="0"/>
              <a:t>OF HARDWARE IMPLEMENTATIONS </a:t>
            </a:r>
            <a:r>
              <a:rPr lang="en-US" sz="2200" dirty="0">
                <a:solidFill>
                  <a:srgbClr val="FF0000"/>
                </a:solidFill>
              </a:rPr>
              <a:t>OF MAGNETIC RESONANCE COUPLING.</a:t>
            </a:r>
          </a:p>
          <a:p>
            <a:pPr marL="0" indent="0">
              <a:buNone/>
            </a:pPr>
            <a:r>
              <a:rPr lang="en-US" sz="2200" dirty="0"/>
              <a:t>Implementation Transmit Coil </a:t>
            </a:r>
            <a:r>
              <a:rPr lang="en-US" sz="2200" dirty="0" smtClean="0"/>
              <a:t>Diameter/Receive </a:t>
            </a:r>
            <a:r>
              <a:rPr lang="en-US" sz="2200" dirty="0"/>
              <a:t>Coil </a:t>
            </a:r>
            <a:r>
              <a:rPr lang="en-US" sz="2200" dirty="0" smtClean="0"/>
              <a:t>Diameter/Charging Distance/ </a:t>
            </a:r>
            <a:r>
              <a:rPr lang="en-US" sz="2200" dirty="0"/>
              <a:t>Charging Efﬁciency </a:t>
            </a:r>
            <a:r>
              <a:rPr lang="en-US" sz="2200" dirty="0" smtClean="0"/>
              <a:t>/Frequency</a:t>
            </a:r>
            <a:endParaRPr lang="en-US" sz="2200" dirty="0"/>
          </a:p>
          <a:p>
            <a:r>
              <a:rPr lang="en-US" sz="2200" dirty="0" err="1"/>
              <a:t>Kurs</a:t>
            </a:r>
            <a:r>
              <a:rPr lang="en-US" sz="2200" dirty="0"/>
              <a:t> et al [39] (2007) </a:t>
            </a:r>
            <a:r>
              <a:rPr lang="en-US" sz="2200" dirty="0" smtClean="0"/>
              <a:t>60×60cm/ 30×30cm/ 75cm/ </a:t>
            </a:r>
            <a:r>
              <a:rPr lang="en-US" sz="2200" dirty="0"/>
              <a:t>93% </a:t>
            </a:r>
            <a:r>
              <a:rPr lang="en-US" sz="2200" dirty="0" smtClean="0"/>
              <a:t>/9.9MHz</a:t>
            </a:r>
          </a:p>
          <a:p>
            <a:r>
              <a:rPr lang="en-US" sz="2200" dirty="0" smtClean="0"/>
              <a:t>Low </a:t>
            </a:r>
            <a:r>
              <a:rPr lang="en-US" sz="2200" dirty="0"/>
              <a:t>et al [55] (2009) 21×21cm </a:t>
            </a:r>
            <a:r>
              <a:rPr lang="en-US" sz="2200" dirty="0" smtClean="0"/>
              <a:t>/13×13cm /1cm/ </a:t>
            </a:r>
            <a:r>
              <a:rPr lang="en-US" sz="2200" dirty="0"/>
              <a:t>75.7% </a:t>
            </a:r>
            <a:r>
              <a:rPr lang="en-US" sz="2200" dirty="0" smtClean="0"/>
              <a:t>/134kHz</a:t>
            </a:r>
          </a:p>
          <a:p>
            <a:r>
              <a:rPr lang="en-US" sz="2200" dirty="0" smtClean="0"/>
              <a:t>Wang </a:t>
            </a:r>
            <a:r>
              <a:rPr lang="en-US" sz="2200" dirty="0"/>
              <a:t>et al [227] (2012) </a:t>
            </a:r>
            <a:r>
              <a:rPr lang="en-US" sz="2200" dirty="0" smtClean="0"/>
              <a:t>30×30cm/ </a:t>
            </a:r>
            <a:r>
              <a:rPr lang="en-US" sz="2200" dirty="0"/>
              <a:t>30×30cm </a:t>
            </a:r>
            <a:r>
              <a:rPr lang="en-US" sz="2200" dirty="0" smtClean="0"/>
              <a:t>/5mm /74.08</a:t>
            </a:r>
            <a:r>
              <a:rPr lang="en-US" sz="2200" dirty="0"/>
              <a:t>% </a:t>
            </a:r>
            <a:r>
              <a:rPr lang="en-US" sz="2200" dirty="0" smtClean="0"/>
              <a:t>/15.1MHz</a:t>
            </a:r>
          </a:p>
          <a:p>
            <a:r>
              <a:rPr lang="en-US" sz="2200" dirty="0"/>
              <a:t> </a:t>
            </a:r>
            <a:r>
              <a:rPr lang="en-US" sz="2200" dirty="0" err="1" smtClean="0"/>
              <a:t>Ahn</a:t>
            </a:r>
            <a:r>
              <a:rPr lang="en-US" sz="2200" dirty="0" smtClean="0"/>
              <a:t> </a:t>
            </a:r>
            <a:r>
              <a:rPr lang="en-US" sz="2200" dirty="0"/>
              <a:t>et al [228] (2013) </a:t>
            </a:r>
            <a:r>
              <a:rPr lang="en-US" sz="2200" dirty="0" smtClean="0"/>
              <a:t>35×30cm/ </a:t>
            </a:r>
            <a:r>
              <a:rPr lang="en-US" sz="2200" dirty="0"/>
              <a:t>31.5×22.5cm </a:t>
            </a:r>
            <a:r>
              <a:rPr lang="en-US" sz="2200" dirty="0" smtClean="0"/>
              <a:t>/20-31cm/ </a:t>
            </a:r>
            <a:r>
              <a:rPr lang="en-US" sz="2200" dirty="0"/>
              <a:t>45-57% </a:t>
            </a:r>
            <a:r>
              <a:rPr lang="en-US" sz="2200" dirty="0" smtClean="0"/>
              <a:t>/144kHz</a:t>
            </a:r>
          </a:p>
          <a:p>
            <a:r>
              <a:rPr lang="en-US" sz="2200" dirty="0" smtClean="0"/>
              <a:t> </a:t>
            </a:r>
            <a:r>
              <a:rPr lang="en-US" sz="2200" dirty="0"/>
              <a:t>Ali et al [229] (2014) 13.6×13.6 </a:t>
            </a:r>
            <a:r>
              <a:rPr lang="en-US" sz="2200" dirty="0" smtClean="0"/>
              <a:t>cm/ </a:t>
            </a:r>
            <a:r>
              <a:rPr lang="en-US" sz="2200" dirty="0"/>
              <a:t>5×5cm </a:t>
            </a:r>
            <a:r>
              <a:rPr lang="en-US" sz="2200" dirty="0" smtClean="0"/>
              <a:t>/3mm /88.11%/ </a:t>
            </a:r>
            <a:r>
              <a:rPr lang="en-US" sz="2200" dirty="0"/>
              <a:t>22.2-22.4MHz</a:t>
            </a:r>
          </a:p>
          <a:p>
            <a:pPr marL="0" indent="0">
              <a:buNone/>
            </a:pPr>
            <a:endParaRPr lang="en-US" dirty="0"/>
          </a:p>
        </p:txBody>
      </p:sp>
    </p:spTree>
    <p:extLst>
      <p:ext uri="{BB962C8B-B14F-4D97-AF65-F5344CB8AC3E}">
        <p14:creationId xmlns:p14="http://schemas.microsoft.com/office/powerpoint/2010/main" val="2318419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Circuit Model of Human Body</a:t>
            </a:r>
            <a:endParaRPr lang="en-US" b="1" dirty="0">
              <a:solidFill>
                <a:srgbClr val="0070C0"/>
              </a:solidFill>
            </a:endParaRPr>
          </a:p>
        </p:txBody>
      </p:sp>
      <p:pic>
        <p:nvPicPr>
          <p:cNvPr id="9218" name="Picture 2" descr="https://www.ntt-review.jp/archive_html/201003/images/sf3_fig01.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7820" y="2099811"/>
            <a:ext cx="5103806" cy="388992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ntt-review.jp/archive_html/201003/images/sf3_fig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466" y="2223083"/>
            <a:ext cx="4918305" cy="360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306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741" y="369116"/>
            <a:ext cx="8861265" cy="6178556"/>
          </a:xfrm>
        </p:spPr>
      </p:pic>
    </p:spTree>
    <p:extLst>
      <p:ext uri="{BB962C8B-B14F-4D97-AF65-F5344CB8AC3E}">
        <p14:creationId xmlns:p14="http://schemas.microsoft.com/office/powerpoint/2010/main" val="2137618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 Hugh Herr, MIT</a:t>
            </a:r>
            <a:endParaRPr lang="en-US" dirty="0"/>
          </a:p>
        </p:txBody>
      </p:sp>
      <p:sp>
        <p:nvSpPr>
          <p:cNvPr id="3" name="Content Placeholder 2"/>
          <p:cNvSpPr>
            <a:spLocks noGrp="1"/>
          </p:cNvSpPr>
          <p:nvPr>
            <p:ph idx="1"/>
          </p:nvPr>
        </p:nvSpPr>
        <p:spPr/>
        <p:txBody>
          <a:bodyPr/>
          <a:lstStyle/>
          <a:p>
            <a:r>
              <a:rPr lang="en-US" dirty="0"/>
              <a:t>In January 1982, after having ascended a difficult technical ice route in Huntington Ravine on </a:t>
            </a:r>
            <a:r>
              <a:rPr lang="en-US" dirty="0">
                <a:hlinkClick r:id="rId2" tooltip="Mount Washington (New Hampshire)"/>
              </a:rPr>
              <a:t>Mount Washington</a:t>
            </a:r>
            <a:r>
              <a:rPr lang="en-US" dirty="0"/>
              <a:t> in </a:t>
            </a:r>
            <a:r>
              <a:rPr lang="en-US" dirty="0">
                <a:hlinkClick r:id="rId3" tooltip="New Hampshire"/>
              </a:rPr>
              <a:t>New Hampshire</a:t>
            </a:r>
            <a:r>
              <a:rPr lang="en-US" dirty="0"/>
              <a:t>, Herr and a fellow climber Jeff </a:t>
            </a:r>
            <a:r>
              <a:rPr lang="en-US" dirty="0" err="1"/>
              <a:t>Batzer</a:t>
            </a:r>
            <a:r>
              <a:rPr lang="en-US" dirty="0"/>
              <a:t> were caught in a </a:t>
            </a:r>
            <a:r>
              <a:rPr lang="en-US" dirty="0">
                <a:hlinkClick r:id="rId4" tooltip="Blizzard"/>
              </a:rPr>
              <a:t>blizzard</a:t>
            </a:r>
            <a:r>
              <a:rPr lang="en-US" dirty="0"/>
              <a:t> and became disoriented, ultimately descending into the </a:t>
            </a:r>
            <a:r>
              <a:rPr lang="en-US" dirty="0">
                <a:hlinkClick r:id="rId5" tooltip="Great Gulf"/>
              </a:rPr>
              <a:t>Great Gulf</a:t>
            </a:r>
            <a:r>
              <a:rPr lang="en-US" dirty="0"/>
              <a:t> where they passed three nights in −20 °F (−29 °C) degree temperatures. By the time they were rescued, the climbers had suffered severe </a:t>
            </a:r>
            <a:r>
              <a:rPr lang="en-US" dirty="0">
                <a:hlinkClick r:id="rId6" tooltip="Frostbite"/>
              </a:rPr>
              <a:t>frostbite</a:t>
            </a:r>
            <a:r>
              <a:rPr lang="en-US" dirty="0"/>
              <a:t>. </a:t>
            </a:r>
            <a:r>
              <a:rPr lang="en-US" dirty="0">
                <a:solidFill>
                  <a:srgbClr val="FF0000"/>
                </a:solidFill>
              </a:rPr>
              <a:t>Both of Herr's legs </a:t>
            </a:r>
            <a:r>
              <a:rPr lang="en-US" dirty="0"/>
              <a:t>had to be </a:t>
            </a:r>
            <a:r>
              <a:rPr lang="en-US" dirty="0">
                <a:solidFill>
                  <a:srgbClr val="FF0000"/>
                </a:solidFill>
                <a:hlinkClick r:id="rId7" tooltip="Amputation"/>
              </a:rPr>
              <a:t>amputated</a:t>
            </a:r>
            <a:r>
              <a:rPr lang="en-US" dirty="0">
                <a:solidFill>
                  <a:srgbClr val="FF0000"/>
                </a:solidFill>
              </a:rPr>
              <a:t> below the </a:t>
            </a:r>
            <a:r>
              <a:rPr lang="en-US" dirty="0">
                <a:solidFill>
                  <a:srgbClr val="FF0000"/>
                </a:solidFill>
                <a:hlinkClick r:id="rId8" tooltip="Knee"/>
              </a:rPr>
              <a:t>knees</a:t>
            </a:r>
            <a:r>
              <a:rPr lang="en-US" dirty="0"/>
              <a:t>; his companion lost his lower left </a:t>
            </a:r>
            <a:r>
              <a:rPr lang="en-US" dirty="0">
                <a:hlinkClick r:id="rId9" tooltip="Human leg"/>
              </a:rPr>
              <a:t>leg</a:t>
            </a:r>
            <a:r>
              <a:rPr lang="en-US" dirty="0"/>
              <a:t>, the </a:t>
            </a:r>
            <a:r>
              <a:rPr lang="en-US" dirty="0">
                <a:hlinkClick r:id="rId10" tooltip="Toe"/>
              </a:rPr>
              <a:t>toes</a:t>
            </a:r>
            <a:r>
              <a:rPr lang="en-US" dirty="0"/>
              <a:t> on his right </a:t>
            </a:r>
            <a:r>
              <a:rPr lang="en-US" dirty="0">
                <a:hlinkClick r:id="rId11" tooltip="Foot"/>
              </a:rPr>
              <a:t>foot</a:t>
            </a:r>
            <a:r>
              <a:rPr lang="en-US" dirty="0"/>
              <a:t>, and the </a:t>
            </a:r>
            <a:r>
              <a:rPr lang="en-US" dirty="0">
                <a:hlinkClick r:id="rId12" tooltip="Finger"/>
              </a:rPr>
              <a:t>fingers</a:t>
            </a:r>
            <a:r>
              <a:rPr lang="en-US" dirty="0"/>
              <a:t> on his right </a:t>
            </a:r>
            <a:r>
              <a:rPr lang="en-US" dirty="0">
                <a:hlinkClick r:id="rId13" tooltip="Hand"/>
              </a:rPr>
              <a:t>hand</a:t>
            </a:r>
            <a:r>
              <a:rPr lang="en-US" dirty="0"/>
              <a:t>.</a:t>
            </a:r>
          </a:p>
        </p:txBody>
      </p:sp>
    </p:spTree>
    <p:extLst>
      <p:ext uri="{BB962C8B-B14F-4D97-AF65-F5344CB8AC3E}">
        <p14:creationId xmlns:p14="http://schemas.microsoft.com/office/powerpoint/2010/main" val="2833817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32" y="469782"/>
            <a:ext cx="8503407" cy="6064109"/>
          </a:xfrm>
        </p:spPr>
      </p:pic>
    </p:spTree>
    <p:extLst>
      <p:ext uri="{BB962C8B-B14F-4D97-AF65-F5344CB8AC3E}">
        <p14:creationId xmlns:p14="http://schemas.microsoft.com/office/powerpoint/2010/main" val="8322679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822" y="224750"/>
            <a:ext cx="7922184" cy="5952214"/>
          </a:xfrm>
        </p:spPr>
      </p:pic>
    </p:spTree>
    <p:extLst>
      <p:ext uri="{BB962C8B-B14F-4D97-AF65-F5344CB8AC3E}">
        <p14:creationId xmlns:p14="http://schemas.microsoft.com/office/powerpoint/2010/main" val="17183368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362" y="654341"/>
            <a:ext cx="8602054" cy="5502327"/>
          </a:xfrm>
        </p:spPr>
      </p:pic>
    </p:spTree>
    <p:extLst>
      <p:ext uri="{BB962C8B-B14F-4D97-AF65-F5344CB8AC3E}">
        <p14:creationId xmlns:p14="http://schemas.microsoft.com/office/powerpoint/2010/main" val="35389790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759" y="335561"/>
            <a:ext cx="8289274" cy="5816018"/>
          </a:xfrm>
        </p:spPr>
      </p:pic>
    </p:spTree>
    <p:extLst>
      <p:ext uri="{BB962C8B-B14F-4D97-AF65-F5344CB8AC3E}">
        <p14:creationId xmlns:p14="http://schemas.microsoft.com/office/powerpoint/2010/main" val="3423985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2801" y="394404"/>
            <a:ext cx="8123261" cy="5782559"/>
          </a:xfrm>
        </p:spPr>
      </p:pic>
    </p:spTree>
    <p:extLst>
      <p:ext uri="{BB962C8B-B14F-4D97-AF65-F5344CB8AC3E}">
        <p14:creationId xmlns:p14="http://schemas.microsoft.com/office/powerpoint/2010/main" val="14745480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639" y="-47634"/>
            <a:ext cx="8578814" cy="6224598"/>
          </a:xfrm>
        </p:spPr>
      </p:pic>
    </p:spTree>
    <p:extLst>
      <p:ext uri="{BB962C8B-B14F-4D97-AF65-F5344CB8AC3E}">
        <p14:creationId xmlns:p14="http://schemas.microsoft.com/office/powerpoint/2010/main" val="23993560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782" y="99487"/>
            <a:ext cx="8998838" cy="6077476"/>
          </a:xfrm>
        </p:spPr>
      </p:pic>
    </p:spTree>
    <p:extLst>
      <p:ext uri="{BB962C8B-B14F-4D97-AF65-F5344CB8AC3E}">
        <p14:creationId xmlns:p14="http://schemas.microsoft.com/office/powerpoint/2010/main" val="7140026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9330" y="377505"/>
            <a:ext cx="8664453" cy="6100674"/>
          </a:xfrm>
        </p:spPr>
      </p:pic>
    </p:spTree>
    <p:extLst>
      <p:ext uri="{BB962C8B-B14F-4D97-AF65-F5344CB8AC3E}">
        <p14:creationId xmlns:p14="http://schemas.microsoft.com/office/powerpoint/2010/main" val="14908701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999" y="201336"/>
            <a:ext cx="8748340" cy="6396636"/>
          </a:xfrm>
        </p:spPr>
      </p:pic>
    </p:spTree>
    <p:extLst>
      <p:ext uri="{BB962C8B-B14F-4D97-AF65-F5344CB8AC3E}">
        <p14:creationId xmlns:p14="http://schemas.microsoft.com/office/powerpoint/2010/main" val="9087496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885" y="536895"/>
            <a:ext cx="8307954" cy="5956412"/>
          </a:xfrm>
        </p:spPr>
      </p:pic>
    </p:spTree>
    <p:extLst>
      <p:ext uri="{BB962C8B-B14F-4D97-AF65-F5344CB8AC3E}">
        <p14:creationId xmlns:p14="http://schemas.microsoft.com/office/powerpoint/2010/main" val="2004988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14111665"/>
              </p:ext>
            </p:extLst>
          </p:nvPr>
        </p:nvGraphicFramePr>
        <p:xfrm>
          <a:off x="1375209" y="8847218"/>
          <a:ext cx="9441582" cy="4351338"/>
        </p:xfrm>
        <a:graphic>
          <a:graphicData uri="http://schemas.openxmlformats.org/drawingml/2006/table">
            <a:tbl>
              <a:tblPr/>
              <a:tblGrid>
                <a:gridCol w="4720791">
                  <a:extLst>
                    <a:ext uri="{9D8B030D-6E8A-4147-A177-3AD203B41FA5}">
                      <a16:colId xmlns:a16="http://schemas.microsoft.com/office/drawing/2014/main" val="2107783742"/>
                    </a:ext>
                  </a:extLst>
                </a:gridCol>
                <a:gridCol w="4720791">
                  <a:extLst>
                    <a:ext uri="{9D8B030D-6E8A-4147-A177-3AD203B41FA5}">
                      <a16:colId xmlns:a16="http://schemas.microsoft.com/office/drawing/2014/main" val="2000875750"/>
                    </a:ext>
                  </a:extLst>
                </a:gridCol>
              </a:tblGrid>
              <a:tr h="328403">
                <a:tc gridSpan="2">
                  <a:txBody>
                    <a:bodyPr/>
                    <a:lstStyle/>
                    <a:p>
                      <a:pPr algn="ctr" fontAlgn="t"/>
                      <a:r>
                        <a:rPr lang="en-US" sz="1600" b="1">
                          <a:effectLst/>
                        </a:rPr>
                        <a:t>Hugh Herr</a:t>
                      </a: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extLst>
                  <a:ext uri="{0D108BD9-81ED-4DB2-BD59-A6C34878D82A}">
                    <a16:rowId xmlns:a16="http://schemas.microsoft.com/office/drawing/2014/main" val="1621763307"/>
                  </a:ext>
                </a:extLst>
              </a:tr>
              <a:tr h="328403">
                <a:tc gridSpan="2">
                  <a:txBody>
                    <a:bodyPr/>
                    <a:lstStyle/>
                    <a:p>
                      <a:pPr algn="ctr" fontAlgn="t"/>
                      <a:r>
                        <a:rPr lang="en-US" sz="1600">
                          <a:effectLst/>
                        </a:rPr>
                        <a:t>Herr in 2013</a:t>
                      </a: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extLst>
                  <a:ext uri="{0D108BD9-81ED-4DB2-BD59-A6C34878D82A}">
                    <a16:rowId xmlns:a16="http://schemas.microsoft.com/office/drawing/2014/main" val="2239050678"/>
                  </a:ext>
                </a:extLst>
              </a:tr>
              <a:tr h="821007">
                <a:tc>
                  <a:txBody>
                    <a:bodyPr/>
                    <a:lstStyle/>
                    <a:p>
                      <a:pPr algn="l" fontAlgn="t"/>
                      <a:r>
                        <a:rPr lang="en-US" sz="1600">
                          <a:effectLst/>
                        </a:rPr>
                        <a:t>Born</a:t>
                      </a: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Hugh Miller Herr</a:t>
                      </a:r>
                      <a:br>
                        <a:rPr lang="en-US" sz="1600">
                          <a:effectLst/>
                        </a:rPr>
                      </a:br>
                      <a:r>
                        <a:rPr lang="en-US" sz="1600">
                          <a:effectLst/>
                        </a:rPr>
                        <a:t>October 25, 1964 (age 52)</a:t>
                      </a:r>
                      <a:br>
                        <a:rPr lang="en-US" sz="1600">
                          <a:effectLst/>
                        </a:rPr>
                      </a:br>
                      <a:r>
                        <a:rPr lang="en-US" sz="1600" u="none" strike="noStrike">
                          <a:solidFill>
                            <a:srgbClr val="0B0080"/>
                          </a:solidFill>
                          <a:effectLst/>
                          <a:hlinkClick r:id="rId2" tooltip="Lancaster, Pennsylvania"/>
                        </a:rPr>
                        <a:t>Lancaster, Pennsylvania</a:t>
                      </a:r>
                      <a:r>
                        <a:rPr lang="en-US" sz="1600">
                          <a:effectLst/>
                        </a:rPr>
                        <a:t>, U.S.</a:t>
                      </a: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01092394"/>
                  </a:ext>
                </a:extLst>
              </a:tr>
              <a:tr h="328403">
                <a:tc>
                  <a:txBody>
                    <a:bodyPr/>
                    <a:lstStyle/>
                    <a:p>
                      <a:pPr algn="l" fontAlgn="t"/>
                      <a:r>
                        <a:rPr lang="en-US" sz="1600">
                          <a:effectLst/>
                        </a:rPr>
                        <a:t>Nationality</a:t>
                      </a: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a:solidFill>
                            <a:srgbClr val="0B0080"/>
                          </a:solidFill>
                          <a:effectLst/>
                          <a:hlinkClick r:id="rId3" tooltip="United States"/>
                        </a:rPr>
                        <a:t>American</a:t>
                      </a:r>
                      <a:endParaRPr lang="en-US" sz="1600">
                        <a:effectLst/>
                      </a:endParaRP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11942432"/>
                  </a:ext>
                </a:extLst>
              </a:tr>
              <a:tr h="821007">
                <a:tc>
                  <a:txBody>
                    <a:bodyPr/>
                    <a:lstStyle/>
                    <a:p>
                      <a:pPr algn="l" fontAlgn="t"/>
                      <a:r>
                        <a:rPr lang="en-US" sz="1600">
                          <a:effectLst/>
                        </a:rPr>
                        <a:t>Fields</a:t>
                      </a: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a:solidFill>
                            <a:srgbClr val="0B0080"/>
                          </a:solidFill>
                          <a:effectLst/>
                          <a:hlinkClick r:id="rId4" tooltip="Biophysics"/>
                        </a:rPr>
                        <a:t>Biophysics</a:t>
                      </a:r>
                      <a:r>
                        <a:rPr lang="en-US" sz="1600">
                          <a:effectLst/>
                        </a:rPr>
                        <a:t/>
                      </a:r>
                      <a:br>
                        <a:rPr lang="en-US" sz="1600">
                          <a:effectLst/>
                        </a:rPr>
                      </a:br>
                      <a:r>
                        <a:rPr lang="en-US" sz="1600" u="none" strike="noStrike">
                          <a:solidFill>
                            <a:srgbClr val="0B0080"/>
                          </a:solidFill>
                          <a:effectLst/>
                          <a:hlinkClick r:id="rId5" tooltip="Mechanical engineering"/>
                        </a:rPr>
                        <a:t>Mechanical engineering</a:t>
                      </a:r>
                      <a:r>
                        <a:rPr lang="en-US" sz="1600">
                          <a:effectLst/>
                        </a:rPr>
                        <a:t/>
                      </a:r>
                      <a:br>
                        <a:rPr lang="en-US" sz="1600">
                          <a:effectLst/>
                        </a:rPr>
                      </a:br>
                      <a:r>
                        <a:rPr lang="en-US" sz="1600" u="none" strike="noStrike">
                          <a:solidFill>
                            <a:srgbClr val="0B0080"/>
                          </a:solidFill>
                          <a:effectLst/>
                          <a:hlinkClick r:id="rId6" tooltip="Physics"/>
                        </a:rPr>
                        <a:t>Physics</a:t>
                      </a:r>
                      <a:endParaRPr lang="en-US" sz="1600">
                        <a:effectLst/>
                      </a:endParaRP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92057387"/>
                  </a:ext>
                </a:extLst>
              </a:tr>
              <a:tr h="328403">
                <a:tc>
                  <a:txBody>
                    <a:bodyPr/>
                    <a:lstStyle/>
                    <a:p>
                      <a:pPr algn="l" fontAlgn="t"/>
                      <a:r>
                        <a:rPr lang="en-US" sz="1600">
                          <a:effectLst/>
                        </a:rPr>
                        <a:t>Institutions</a:t>
                      </a: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a:solidFill>
                            <a:srgbClr val="0B0080"/>
                          </a:solidFill>
                          <a:effectLst/>
                          <a:hlinkClick r:id="rId7" tooltip="Massachusetts Institute of Technology"/>
                        </a:rPr>
                        <a:t>Massachusetts Institute of Technology</a:t>
                      </a:r>
                      <a:endParaRPr lang="en-US" sz="1600">
                        <a:effectLst/>
                      </a:endParaRP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86150509"/>
                  </a:ext>
                </a:extLst>
              </a:tr>
              <a:tr h="821007">
                <a:tc>
                  <a:txBody>
                    <a:bodyPr/>
                    <a:lstStyle/>
                    <a:p>
                      <a:pPr algn="l" fontAlgn="t"/>
                      <a:r>
                        <a:rPr lang="en-US" sz="1600" u="none" strike="noStrike" dirty="0">
                          <a:solidFill>
                            <a:srgbClr val="0B0080"/>
                          </a:solidFill>
                          <a:effectLst/>
                          <a:hlinkClick r:id="rId8" tooltip="Alma mater"/>
                        </a:rPr>
                        <a:t>Alma mater</a:t>
                      </a:r>
                      <a:endParaRPr lang="en-US" sz="1600" dirty="0">
                        <a:effectLst/>
                      </a:endParaRP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dirty="0">
                          <a:solidFill>
                            <a:srgbClr val="0B0080"/>
                          </a:solidFill>
                          <a:effectLst/>
                          <a:hlinkClick r:id="rId9" tooltip="Millersville University"/>
                        </a:rPr>
                        <a:t>Millersville University</a:t>
                      </a:r>
                      <a:r>
                        <a:rPr lang="en-US" sz="1600" dirty="0">
                          <a:effectLst/>
                        </a:rPr>
                        <a:t/>
                      </a:r>
                      <a:br>
                        <a:rPr lang="en-US" sz="1600" dirty="0">
                          <a:effectLst/>
                        </a:rPr>
                      </a:br>
                      <a:r>
                        <a:rPr lang="en-US" sz="1600" u="none" strike="noStrike" dirty="0">
                          <a:solidFill>
                            <a:srgbClr val="0B0080"/>
                          </a:solidFill>
                          <a:effectLst/>
                          <a:hlinkClick r:id="rId7" tooltip="Massachusetts Institute of Technology"/>
                        </a:rPr>
                        <a:t>Massachusetts Institute of Technology</a:t>
                      </a:r>
                      <a:r>
                        <a:rPr lang="en-US" sz="1600" dirty="0">
                          <a:effectLst/>
                        </a:rPr>
                        <a:t/>
                      </a:r>
                      <a:br>
                        <a:rPr lang="en-US" sz="1600" dirty="0">
                          <a:effectLst/>
                        </a:rPr>
                      </a:br>
                      <a:r>
                        <a:rPr lang="en-US" sz="1600" u="none" strike="noStrike" dirty="0">
                          <a:solidFill>
                            <a:srgbClr val="0B0080"/>
                          </a:solidFill>
                          <a:effectLst/>
                          <a:hlinkClick r:id="rId10" tooltip="Harvard University"/>
                        </a:rPr>
                        <a:t>Harvard University</a:t>
                      </a:r>
                      <a:endParaRPr lang="en-US" sz="1600" dirty="0">
                        <a:effectLst/>
                      </a:endParaRP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08186383"/>
                  </a:ext>
                </a:extLst>
              </a:tr>
              <a:tr h="574705">
                <a:tc gridSpan="2">
                  <a:txBody>
                    <a:bodyPr/>
                    <a:lstStyle/>
                    <a:p>
                      <a:pPr algn="ctr" fontAlgn="t"/>
                      <a:r>
                        <a:rPr lang="en-US" sz="1600" b="1" dirty="0">
                          <a:effectLst/>
                        </a:rPr>
                        <a:t>Website</a:t>
                      </a:r>
                      <a:r>
                        <a:rPr lang="en-US" sz="1600" dirty="0">
                          <a:effectLst/>
                        </a:rPr>
                        <a:t/>
                      </a:r>
                      <a:br>
                        <a:rPr lang="en-US" sz="1600" dirty="0">
                          <a:effectLst/>
                        </a:rPr>
                      </a:br>
                      <a:r>
                        <a:rPr lang="en-US" sz="1600" u="none" strike="noStrike" dirty="0">
                          <a:solidFill>
                            <a:srgbClr val="663366"/>
                          </a:solidFill>
                          <a:effectLst/>
                          <a:hlinkClick r:id="rId11"/>
                        </a:rPr>
                        <a:t>media.mit.edu/people/</a:t>
                      </a:r>
                      <a:r>
                        <a:rPr lang="en-US" sz="1600" u="none" strike="noStrike" dirty="0" err="1">
                          <a:solidFill>
                            <a:srgbClr val="663366"/>
                          </a:solidFill>
                          <a:effectLst/>
                          <a:hlinkClick r:id="rId11"/>
                        </a:rPr>
                        <a:t>hherr</a:t>
                      </a:r>
                      <a:endParaRPr lang="en-US" sz="1600" dirty="0">
                        <a:effectLst/>
                      </a:endParaRPr>
                    </a:p>
                  </a:txBody>
                  <a:tcPr marL="82101" marR="82101" marT="41050" marB="41050">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extLst>
                  <a:ext uri="{0D108BD9-81ED-4DB2-BD59-A6C34878D82A}">
                    <a16:rowId xmlns:a16="http://schemas.microsoft.com/office/drawing/2014/main" val="826894395"/>
                  </a:ext>
                </a:extLst>
              </a:tr>
            </a:tbl>
          </a:graphicData>
        </a:graphic>
      </p:graphicFrame>
      <p:pic>
        <p:nvPicPr>
          <p:cNvPr id="1026" name="Picture 2" descr="Hugh Herr, 2013-crop.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4775" y="1825625"/>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35561" y="-8028758"/>
            <a:ext cx="44214496" cy="212060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Hugh Herr</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(born October 25, 1964) is an American rock climber,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13" tooltip="Engineer"/>
              </a:rPr>
              <a:t>engineer</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and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14" tooltip="Biophysicist"/>
              </a:rPr>
              <a:t>biophysicist</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t>
            </a:r>
            <a:endParaRPr kumimoji="0" lang="en-US" altLang="en-US" sz="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0" b="0" i="0" u="none" strike="noStrike" cap="none" normalizeH="0" baseline="0" dirty="0" smtClean="0">
              <a:ln>
                <a:noFill/>
              </a:ln>
              <a:solidFill>
                <a:srgbClr val="000000"/>
              </a:solidFill>
              <a:effectLst/>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The youngest of five siblings of a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15" tooltip="Mennonite"/>
              </a:rPr>
              <a:t>Mennonite</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family from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 tooltip="Lancaster, Pennsylvania"/>
              </a:rPr>
              <a:t>Lancaster, Pennsylvania</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Hugh Herr was a prodigy rock climber: by age eight, he had scaled the face of the 11,627-foot (3,544 m)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16" tooltip="Mount Temple (Alberta)"/>
              </a:rPr>
              <a:t>Mount Temple</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in the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17" tooltip="Canadian Rockies"/>
              </a:rPr>
              <a:t>Canadian Rockies</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and by 17 he was acknowledged to be one of the best climbers in the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 tooltip="United States"/>
              </a:rPr>
              <a:t>United States</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t>
            </a:r>
            <a:r>
              <a:rPr kumimoji="0" lang="en-US" altLang="en-US" sz="800" b="0" i="0" u="none" strike="noStrike" cap="none" normalizeH="0" baseline="30000" dirty="0" smtClean="0">
                <a:ln>
                  <a:noFill/>
                </a:ln>
                <a:solidFill>
                  <a:srgbClr val="0B0080"/>
                </a:solidFill>
                <a:effectLst/>
                <a:latin typeface="Arial" panose="020B0604020202020204" pitchFamily="34" charset="0"/>
                <a:cs typeface="Arial" panose="020B0604020202020204" pitchFamily="34" charset="0"/>
                <a:hlinkClick r:id="rId18"/>
              </a:rPr>
              <a:t>[1]</a:t>
            </a:r>
            <a:endParaRPr kumimoji="0" lang="en-US" altLang="en-US" sz="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In January 1982, after having ascended a difficult technical ice route in Huntington Ravine on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19" tooltip="Mount Washington (New Hampshire)"/>
              </a:rPr>
              <a:t>Mount Washington</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in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0" tooltip="New Hampshire"/>
              </a:rPr>
              <a:t>New Hampshire</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Herr and a fellow climber Jeff </a:t>
            </a:r>
            <a:r>
              <a:rPr kumimoji="0" lang="en-US" altLang="en-US" sz="10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Batzer</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were caught in a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1" tooltip="Blizzard"/>
              </a:rPr>
              <a:t>blizzard</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and became disoriented, ultimately descending into the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2" tooltip="Great Gulf"/>
              </a:rPr>
              <a:t>Great Gulf</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where they passed three nights in −20 °F (−29 °C) degree temperatures. By the time they were rescued, the climbers had suffered severe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3" tooltip="Frostbite"/>
              </a:rPr>
              <a:t>frostbite</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Both of Herr's legs had to be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4" tooltip="Amputation"/>
              </a:rPr>
              <a:t>amputated</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below the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5" tooltip="Knee"/>
              </a:rPr>
              <a:t>knees</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his companion lost his lower left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6" tooltip="Human leg"/>
              </a:rPr>
              <a:t>leg</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the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7" tooltip="Toe"/>
              </a:rPr>
              <a:t>toes</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on his right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8" tooltip="Foot"/>
              </a:rPr>
              <a:t>foot</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and the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9" tooltip="Finger"/>
              </a:rPr>
              <a:t>fingers</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on his right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0" tooltip="Hand"/>
              </a:rPr>
              <a:t>hand</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During the rescue attempt, volunteer Albert Dow was killed by an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1" tooltip="Avalanche"/>
              </a:rPr>
              <a:t>avalanche</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t>
            </a:r>
            <a:r>
              <a:rPr kumimoji="0" lang="en-US" altLang="en-US" sz="800" b="0" i="0" u="none" strike="noStrike" cap="none" normalizeH="0" baseline="30000" dirty="0" smtClean="0">
                <a:ln>
                  <a:noFill/>
                </a:ln>
                <a:solidFill>
                  <a:srgbClr val="0B0080"/>
                </a:solidFill>
                <a:effectLst/>
                <a:latin typeface="Arial" panose="020B0604020202020204" pitchFamily="34" charset="0"/>
                <a:cs typeface="Arial" panose="020B0604020202020204" pitchFamily="34" charset="0"/>
                <a:hlinkClick r:id="rId18"/>
              </a:rPr>
              <a:t>[1]</a:t>
            </a:r>
            <a:endParaRPr kumimoji="0" lang="en-US" altLang="en-US" sz="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Following months of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2" tooltip="Surgery"/>
              </a:rPr>
              <a:t>surgeries</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and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3" tooltip="Rehabilitation medicine"/>
              </a:rPr>
              <a:t>rehabilitation</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Herr was doing what doctors told him was unthinkable: climbing again. Using specialized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4" tooltip="Prosthesis"/>
              </a:rPr>
              <a:t>prostheses</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that he designed, he created prosthetic feet with high toe stiffness that made it possible to stand on small rock edges the width of a coin, and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5" tooltip="Titanium"/>
              </a:rPr>
              <a:t>titanium</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-spiked feet that assisted him in ascending steep ice walls. He used these prostheses to alter his height to avoid awkward body positions and to grab hand and foot holds previously out of reach. His height could range from five to eight feet. As a result of using the prostheses, Herr climbed at a more advanced level than he had before the accident, making him the first person with a major amputation to perform in a sport on par with elite-level, able-bodied persons.</a:t>
            </a:r>
            <a:r>
              <a:rPr kumimoji="0" lang="en-US" altLang="en-US" sz="800" b="0" i="0" u="none" strike="noStrike" cap="none" normalizeH="0" baseline="30000" dirty="0" smtClean="0">
                <a:ln>
                  <a:noFill/>
                </a:ln>
                <a:solidFill>
                  <a:srgbClr val="0B0080"/>
                </a:solidFill>
                <a:effectLst/>
                <a:latin typeface="Arial" panose="020B0604020202020204" pitchFamily="34" charset="0"/>
                <a:cs typeface="Arial" panose="020B0604020202020204" pitchFamily="34" charset="0"/>
                <a:hlinkClick r:id="rId36"/>
              </a:rPr>
              <a:t>[2]</a:t>
            </a:r>
            <a:r>
              <a:rPr kumimoji="0" lang="en-US" altLang="en-US" sz="800" b="0" i="0" u="none" strike="noStrike" cap="none" normalizeH="0" baseline="30000" dirty="0" smtClean="0">
                <a:ln>
                  <a:noFill/>
                </a:ln>
                <a:solidFill>
                  <a:srgbClr val="0B0080"/>
                </a:solidFill>
                <a:effectLst/>
                <a:latin typeface="Arial" panose="020B0604020202020204" pitchFamily="34" charset="0"/>
                <a:cs typeface="Arial" panose="020B0604020202020204" pitchFamily="34" charset="0"/>
                <a:hlinkClick r:id="rId37"/>
              </a:rPr>
              <a:t>[3]</a:t>
            </a:r>
            <a:endParaRPr kumimoji="0" lang="en-US" altLang="en-US" sz="10500" b="0" i="0" u="none" strike="noStrike" cap="none" normalizeH="0" baseline="0" dirty="0" smtClean="0">
              <a:ln>
                <a:noFill/>
              </a:ln>
              <a:solidFill>
                <a:srgbClr val="000000"/>
              </a:solidFill>
              <a:effectLst/>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0" b="0" i="0" u="none" strike="noStrike" cap="none" normalizeH="0" baseline="0" dirty="0" smtClean="0">
              <a:ln>
                <a:noFill/>
              </a:ln>
              <a:solidFill>
                <a:srgbClr val="000000"/>
              </a:solidFill>
              <a:effectLst/>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500" dirty="0">
              <a:solidFill>
                <a:srgbClr val="000000"/>
              </a:solidFill>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0" b="0" i="0" u="none" strike="noStrike" cap="none" normalizeH="0" baseline="0" dirty="0" smtClean="0">
              <a:ln>
                <a:noFill/>
              </a:ln>
              <a:solidFill>
                <a:srgbClr val="000000"/>
              </a:solidFill>
              <a:effectLst/>
              <a:latin typeface="Linux Libertine"/>
            </a:endParaRPr>
          </a:p>
          <a:p>
            <a:pPr eaLnBrk="1" fontAlgn="t" hangingPunct="1"/>
            <a:r>
              <a:rPr lang="en-US" b="1" dirty="0"/>
              <a:t>Hugh Herr</a:t>
            </a:r>
            <a:endParaRPr lang="en-US" dirty="0"/>
          </a:p>
          <a:p>
            <a:pPr eaLnBrk="1" fontAlgn="t" hangingPunct="1"/>
            <a:r>
              <a:rPr lang="en-US" dirty="0"/>
              <a:t>Herr in 2013</a:t>
            </a:r>
          </a:p>
          <a:p>
            <a:pPr eaLnBrk="1" fontAlgn="t" hangingPunct="1"/>
            <a:r>
              <a:rPr lang="en-US" dirty="0"/>
              <a:t>Born</a:t>
            </a:r>
          </a:p>
          <a:p>
            <a:pPr eaLnBrk="1" fontAlgn="t" hangingPunct="1"/>
            <a:r>
              <a:rPr lang="en-US" dirty="0"/>
              <a:t>Hugh Miller Herr</a:t>
            </a:r>
            <a:br>
              <a:rPr lang="en-US" dirty="0"/>
            </a:br>
            <a:r>
              <a:rPr lang="en-US" dirty="0"/>
              <a:t>October 25, 1964 (age </a:t>
            </a:r>
            <a:r>
              <a:rPr lang="en-US" dirty="0" smtClean="0"/>
              <a:t>52)</a:t>
            </a:r>
          </a:p>
          <a:p>
            <a:pPr eaLnBrk="1" fontAlgn="t" hangingPunct="1"/>
            <a:r>
              <a:rPr lang="en-US" dirty="0" smtClean="0">
                <a:hlinkClick r:id="rId2"/>
              </a:rPr>
              <a:t>Lancaster</a:t>
            </a:r>
            <a:r>
              <a:rPr lang="en-US" dirty="0">
                <a:hlinkClick r:id="rId2"/>
              </a:rPr>
              <a:t>, Pennsylvania</a:t>
            </a:r>
            <a:r>
              <a:rPr lang="en-US" dirty="0"/>
              <a:t>, U.S.</a:t>
            </a:r>
          </a:p>
          <a:p>
            <a:pPr eaLnBrk="1" fontAlgn="t" hangingPunct="1"/>
            <a:r>
              <a:rPr lang="en-US" dirty="0"/>
              <a:t>Nationality</a:t>
            </a:r>
          </a:p>
          <a:p>
            <a:pPr eaLnBrk="1" fontAlgn="t" hangingPunct="1"/>
            <a:r>
              <a:rPr lang="en-US" dirty="0">
                <a:hlinkClick r:id="rId3"/>
              </a:rPr>
              <a:t>American</a:t>
            </a:r>
            <a:endParaRPr lang="en-US" dirty="0"/>
          </a:p>
          <a:p>
            <a:pPr eaLnBrk="1" fontAlgn="t" hangingPunct="1"/>
            <a:r>
              <a:rPr lang="en-US" dirty="0"/>
              <a:t>Fields</a:t>
            </a:r>
          </a:p>
          <a:p>
            <a:pPr eaLnBrk="1" fontAlgn="t" hangingPunct="1"/>
            <a:r>
              <a:rPr lang="en-US" dirty="0">
                <a:hlinkClick r:id="rId4"/>
              </a:rPr>
              <a:t>Biophysics</a:t>
            </a:r>
            <a:r>
              <a:rPr lang="en-US" dirty="0"/>
              <a:t/>
            </a:r>
            <a:br>
              <a:rPr lang="en-US" dirty="0"/>
            </a:br>
            <a:r>
              <a:rPr lang="en-US" dirty="0">
                <a:hlinkClick r:id="rId5"/>
              </a:rPr>
              <a:t>Mechanical engineering</a:t>
            </a:r>
            <a:r>
              <a:rPr lang="en-US" dirty="0"/>
              <a:t/>
            </a:r>
            <a:br>
              <a:rPr lang="en-US" dirty="0"/>
            </a:br>
            <a:r>
              <a:rPr lang="en-US" dirty="0">
                <a:hlinkClick r:id="rId6"/>
              </a:rPr>
              <a:t>Physics</a:t>
            </a:r>
            <a:endParaRPr lang="en-US" dirty="0"/>
          </a:p>
          <a:p>
            <a:pPr eaLnBrk="1" fontAlgn="t" hangingPunct="1"/>
            <a:r>
              <a:rPr lang="en-US" dirty="0"/>
              <a:t>Institutions</a:t>
            </a:r>
          </a:p>
          <a:p>
            <a:pPr eaLnBrk="1" fontAlgn="t" hangingPunct="1"/>
            <a:r>
              <a:rPr lang="en-US" dirty="0">
                <a:hlinkClick r:id="rId7"/>
              </a:rPr>
              <a:t>Massachusetts Institute of Technology</a:t>
            </a:r>
            <a:endParaRPr lang="en-US" dirty="0"/>
          </a:p>
          <a:p>
            <a:pPr eaLnBrk="1" fontAlgn="t" hangingPunct="1"/>
            <a:r>
              <a:rPr lang="en-US" dirty="0">
                <a:hlinkClick r:id="rId8"/>
              </a:rPr>
              <a:t>Alma mater</a:t>
            </a:r>
            <a:endParaRPr lang="en-US" dirty="0"/>
          </a:p>
          <a:p>
            <a:pPr eaLnBrk="1" fontAlgn="t" hangingPunct="1"/>
            <a:r>
              <a:rPr lang="en-US" dirty="0">
                <a:hlinkClick r:id="rId9"/>
              </a:rPr>
              <a:t>Millersville University</a:t>
            </a:r>
            <a:r>
              <a:rPr lang="en-US" dirty="0"/>
              <a:t/>
            </a:r>
            <a:br>
              <a:rPr lang="en-US" dirty="0"/>
            </a:br>
            <a:r>
              <a:rPr lang="en-US" dirty="0">
                <a:hlinkClick r:id="rId7"/>
              </a:rPr>
              <a:t>Massachusetts Institute of Technology</a:t>
            </a:r>
            <a:r>
              <a:rPr lang="en-US" dirty="0"/>
              <a:t/>
            </a:r>
            <a:br>
              <a:rPr lang="en-US" dirty="0"/>
            </a:br>
            <a:r>
              <a:rPr lang="en-US" dirty="0">
                <a:hlinkClick r:id="rId10"/>
              </a:rPr>
              <a:t>Harvard University</a:t>
            </a:r>
            <a:endParaRPr lang="en-US" dirty="0"/>
          </a:p>
          <a:p>
            <a:pPr eaLnBrk="1" fontAlgn="t" hangingPunct="1"/>
            <a:r>
              <a:rPr lang="en-US" b="1" dirty="0"/>
              <a:t>Website</a:t>
            </a:r>
            <a:r>
              <a:rPr lang="en-US" dirty="0"/>
              <a:t/>
            </a:r>
            <a:br>
              <a:rPr lang="en-US" dirty="0"/>
            </a:br>
            <a:r>
              <a:rPr lang="en-US" dirty="0">
                <a:hlinkClick r:id="rId11"/>
              </a:rPr>
              <a:t>media.mit.edu/people/</a:t>
            </a:r>
            <a:r>
              <a:rPr lang="en-US" dirty="0" err="1">
                <a:hlinkClick r:id="rId11"/>
              </a:rPr>
              <a:t>hherr</a:t>
            </a:r>
            <a:endParaRPr lang="en-US"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500" dirty="0">
              <a:solidFill>
                <a:srgbClr val="000000"/>
              </a:solidFill>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0" b="0" i="0" u="none" strike="noStrike" cap="none" normalizeH="0" baseline="0" dirty="0" smtClean="0">
              <a:ln>
                <a:noFill/>
              </a:ln>
              <a:solidFill>
                <a:srgbClr val="000000"/>
              </a:solidFill>
              <a:effectLst/>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500" dirty="0">
              <a:solidFill>
                <a:srgbClr val="000000"/>
              </a:solidFill>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0" b="0" i="0" u="none" strike="noStrike" cap="none" normalizeH="0" baseline="0" dirty="0" smtClean="0">
              <a:ln>
                <a:noFill/>
              </a:ln>
              <a:solidFill>
                <a:srgbClr val="000000"/>
              </a:solidFill>
              <a:effectLst/>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Hugh Herr is married to author Patricia Ellis Herr and has two daughters, Alexandra and Sage. Alex's earliest hiking achievements are described in Patricia's memoir, </a:t>
            </a:r>
            <a:r>
              <a:rPr kumimoji="0" lang="en-US" altLang="en-US" sz="1000" b="0" i="1"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Up: A Mother and Daughter's </a:t>
            </a:r>
            <a:r>
              <a:rPr kumimoji="0" lang="en-US" altLang="en-US" sz="1000" b="0" i="1"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Peakbagging</a:t>
            </a:r>
            <a:r>
              <a:rPr kumimoji="0" lang="en-US" altLang="en-US" sz="1000" b="0" i="1"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Adventure</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(Broadway Books, April 2012).</a:t>
            </a:r>
            <a:endParaRPr kumimoji="0" lang="en-US" altLang="en-US" sz="10500" b="0" i="0" u="none" strike="noStrike" cap="none" normalizeH="0" baseline="0" dirty="0" smtClean="0">
              <a:ln>
                <a:noFill/>
              </a:ln>
              <a:solidFill>
                <a:srgbClr val="000000"/>
              </a:solidFill>
              <a:effectLst/>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0" b="0" i="0" u="none" strike="noStrike" cap="none" normalizeH="0" baseline="0" dirty="0" smtClean="0">
              <a:ln>
                <a:noFill/>
              </a:ln>
              <a:solidFill>
                <a:srgbClr val="000000"/>
              </a:solidFill>
              <a:effectLst/>
              <a:latin typeface="Linux Liberti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After his climbing career, Herr began to focus on academics, previously an area of little interest to him. He earned an undergraduate degree in physics at his local college,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9" tooltip="Millersville University"/>
              </a:rPr>
              <a:t>Millersville University</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and a master's degree in mechanical engineering at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8" tooltip="MIT"/>
              </a:rPr>
              <a:t>MIT</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followed by a PhD in biophysics from </a:t>
            </a:r>
            <a:r>
              <a:rPr kumimoji="0" lang="en-US" altLang="en-US" sz="10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10" tooltip="Harvard University"/>
              </a:rPr>
              <a:t>Harvard University</a:t>
            </a:r>
            <a:r>
              <a:rPr kumimoji="0" lang="en-US" alt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8" name="Picture 4" descr="Hugh Herr, 2013-crop.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1628" y="-439962"/>
            <a:ext cx="2748873" cy="3660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8229600" y="3545116"/>
            <a:ext cx="3481430" cy="4225190"/>
          </a:xfrm>
          <a:prstGeom prst="rect">
            <a:avLst/>
          </a:prstGeom>
        </p:spPr>
      </p:pic>
      <p:pic>
        <p:nvPicPr>
          <p:cNvPr id="7" name="Picture 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715805" y="3545116"/>
            <a:ext cx="3339148" cy="4257413"/>
          </a:xfrm>
          <a:prstGeom prst="rect">
            <a:avLst/>
          </a:prstGeom>
        </p:spPr>
      </p:pic>
    </p:spTree>
    <p:extLst>
      <p:ext uri="{BB962C8B-B14F-4D97-AF65-F5344CB8AC3E}">
        <p14:creationId xmlns:p14="http://schemas.microsoft.com/office/powerpoint/2010/main" val="23739318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234" y="174518"/>
            <a:ext cx="8156715" cy="6002446"/>
          </a:xfrm>
        </p:spPr>
      </p:pic>
    </p:spTree>
    <p:extLst>
      <p:ext uri="{BB962C8B-B14F-4D97-AF65-F5344CB8AC3E}">
        <p14:creationId xmlns:p14="http://schemas.microsoft.com/office/powerpoint/2010/main" val="21314812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4698" y="553672"/>
            <a:ext cx="8386865" cy="6150367"/>
          </a:xfrm>
        </p:spPr>
      </p:pic>
    </p:spTree>
    <p:extLst>
      <p:ext uri="{BB962C8B-B14F-4D97-AF65-F5344CB8AC3E}">
        <p14:creationId xmlns:p14="http://schemas.microsoft.com/office/powerpoint/2010/main" val="40812318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792" y="32164"/>
            <a:ext cx="9141942" cy="6144799"/>
          </a:xfrm>
        </p:spPr>
      </p:pic>
    </p:spTree>
    <p:extLst>
      <p:ext uri="{BB962C8B-B14F-4D97-AF65-F5344CB8AC3E}">
        <p14:creationId xmlns:p14="http://schemas.microsoft.com/office/powerpoint/2010/main" val="17501483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5197" y="287330"/>
            <a:ext cx="8384421" cy="5889633"/>
          </a:xfrm>
        </p:spPr>
      </p:pic>
    </p:spTree>
    <p:extLst>
      <p:ext uri="{BB962C8B-B14F-4D97-AF65-F5344CB8AC3E}">
        <p14:creationId xmlns:p14="http://schemas.microsoft.com/office/powerpoint/2010/main" val="3001905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100" y="385894"/>
            <a:ext cx="8971185" cy="6205289"/>
          </a:xfrm>
        </p:spPr>
      </p:pic>
    </p:spTree>
    <p:extLst>
      <p:ext uri="{BB962C8B-B14F-4D97-AF65-F5344CB8AC3E}">
        <p14:creationId xmlns:p14="http://schemas.microsoft.com/office/powerpoint/2010/main" val="20683510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5053" y="102675"/>
            <a:ext cx="8199063" cy="6074288"/>
          </a:xfrm>
        </p:spPr>
      </p:pic>
    </p:spTree>
    <p:extLst>
      <p:ext uri="{BB962C8B-B14F-4D97-AF65-F5344CB8AC3E}">
        <p14:creationId xmlns:p14="http://schemas.microsoft.com/office/powerpoint/2010/main" val="18691130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740" y="73295"/>
            <a:ext cx="9125549" cy="6103668"/>
          </a:xfrm>
        </p:spPr>
      </p:pic>
    </p:spTree>
    <p:extLst>
      <p:ext uri="{BB962C8B-B14F-4D97-AF65-F5344CB8AC3E}">
        <p14:creationId xmlns:p14="http://schemas.microsoft.com/office/powerpoint/2010/main" val="2334565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4818" y="92835"/>
            <a:ext cx="8716804" cy="6084128"/>
          </a:xfrm>
        </p:spPr>
      </p:pic>
    </p:spTree>
    <p:extLst>
      <p:ext uri="{BB962C8B-B14F-4D97-AF65-F5344CB8AC3E}">
        <p14:creationId xmlns:p14="http://schemas.microsoft.com/office/powerpoint/2010/main" val="8199997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070" y="169552"/>
            <a:ext cx="8658103" cy="6007411"/>
          </a:xfrm>
        </p:spPr>
      </p:pic>
    </p:spTree>
    <p:extLst>
      <p:ext uri="{BB962C8B-B14F-4D97-AF65-F5344CB8AC3E}">
        <p14:creationId xmlns:p14="http://schemas.microsoft.com/office/powerpoint/2010/main" val="38782649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4806" y="265763"/>
            <a:ext cx="8897484" cy="5800090"/>
          </a:xfrm>
        </p:spPr>
      </p:pic>
    </p:spTree>
    <p:extLst>
      <p:ext uri="{BB962C8B-B14F-4D97-AF65-F5344CB8AC3E}">
        <p14:creationId xmlns:p14="http://schemas.microsoft.com/office/powerpoint/2010/main" val="2135974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oandp.com/edge/advertisers/iwalk/E-iwalk-BiOM-PerBion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84" y="1659929"/>
            <a:ext cx="3663810" cy="47995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oandp.com/edge/advertisers/iwalk/E-iWalk_Biom_Sept12_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787" y="1694576"/>
            <a:ext cx="3541864" cy="46752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6463" y="604007"/>
            <a:ext cx="4714613" cy="646331"/>
          </a:xfrm>
          <a:prstGeom prst="rect">
            <a:avLst/>
          </a:prstGeom>
          <a:noFill/>
        </p:spPr>
        <p:txBody>
          <a:bodyPr wrap="square" rtlCol="0">
            <a:spAutoFit/>
          </a:bodyPr>
          <a:lstStyle/>
          <a:p>
            <a:pPr algn="ctr"/>
            <a:r>
              <a:rPr lang="en-US" sz="3600" dirty="0" err="1" smtClean="0">
                <a:solidFill>
                  <a:srgbClr val="0070C0"/>
                </a:solidFill>
              </a:rPr>
              <a:t>iWalk</a:t>
            </a:r>
            <a:r>
              <a:rPr lang="en-US" sz="3600" dirty="0" smtClean="0">
                <a:solidFill>
                  <a:srgbClr val="0070C0"/>
                </a:solidFill>
              </a:rPr>
              <a:t> Inc. Products</a:t>
            </a:r>
            <a:endParaRPr lang="en-US" sz="3600" dirty="0">
              <a:solidFill>
                <a:srgbClr val="0070C0"/>
              </a:solidFill>
            </a:endParaRPr>
          </a:p>
        </p:txBody>
      </p:sp>
    </p:spTree>
    <p:extLst>
      <p:ext uri="{BB962C8B-B14F-4D97-AF65-F5344CB8AC3E}">
        <p14:creationId xmlns:p14="http://schemas.microsoft.com/office/powerpoint/2010/main" val="24819998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947" y="66112"/>
            <a:ext cx="9114677" cy="6338368"/>
          </a:xfrm>
        </p:spPr>
      </p:pic>
    </p:spTree>
    <p:extLst>
      <p:ext uri="{BB962C8B-B14F-4D97-AF65-F5344CB8AC3E}">
        <p14:creationId xmlns:p14="http://schemas.microsoft.com/office/powerpoint/2010/main" val="13365152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331" y="276837"/>
            <a:ext cx="8811042" cy="6360947"/>
          </a:xfrm>
        </p:spPr>
      </p:pic>
    </p:spTree>
    <p:extLst>
      <p:ext uri="{BB962C8B-B14F-4D97-AF65-F5344CB8AC3E}">
        <p14:creationId xmlns:p14="http://schemas.microsoft.com/office/powerpoint/2010/main" val="19249614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919" y="109058"/>
            <a:ext cx="8947925" cy="6669772"/>
          </a:xfrm>
        </p:spPr>
      </p:pic>
    </p:spTree>
    <p:extLst>
      <p:ext uri="{BB962C8B-B14F-4D97-AF65-F5344CB8AC3E}">
        <p14:creationId xmlns:p14="http://schemas.microsoft.com/office/powerpoint/2010/main" val="38419405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542" y="266977"/>
            <a:ext cx="9799983" cy="688525"/>
          </a:xfrm>
        </p:spPr>
        <p:txBody>
          <a:bodyPr>
            <a:normAutofit/>
          </a:bodyPr>
          <a:lstStyle/>
          <a:p>
            <a:pPr algn="ctr"/>
            <a:r>
              <a:rPr lang="en-US" sz="3600" b="1" dirty="0" smtClean="0">
                <a:solidFill>
                  <a:srgbClr val="0070C0"/>
                </a:solidFill>
              </a:rPr>
              <a:t>Synapse and </a:t>
            </a:r>
            <a:r>
              <a:rPr lang="en-US" sz="3600" b="1" dirty="0" err="1" smtClean="0">
                <a:solidFill>
                  <a:srgbClr val="0070C0"/>
                </a:solidFill>
              </a:rPr>
              <a:t>Memristor</a:t>
            </a:r>
            <a:r>
              <a:rPr lang="en-US" sz="3600" b="1" dirty="0" err="1" smtClean="0">
                <a:solidFill>
                  <a:schemeClr val="bg1"/>
                </a:solidFill>
              </a:rPr>
              <a:t>tw</a:t>
            </a:r>
            <a:endParaRPr lang="en-US" sz="3600" b="1" dirty="0">
              <a:solidFill>
                <a:schemeClr val="bg1"/>
              </a:solidFill>
            </a:endParaRPr>
          </a:p>
        </p:txBody>
      </p:sp>
      <p:sp>
        <p:nvSpPr>
          <p:cNvPr id="3" name="Content Placeholder 2"/>
          <p:cNvSpPr>
            <a:spLocks noGrp="1"/>
          </p:cNvSpPr>
          <p:nvPr>
            <p:ph idx="1"/>
          </p:nvPr>
        </p:nvSpPr>
        <p:spPr>
          <a:xfrm>
            <a:off x="1711343" y="1091601"/>
            <a:ext cx="8717833" cy="5095088"/>
          </a:xfrm>
        </p:spPr>
        <p:txBody>
          <a:bodyPr/>
          <a:lstStyle/>
          <a:p>
            <a:pPr marL="0" indent="0">
              <a:buNone/>
            </a:pPr>
            <a:r>
              <a:rPr lang="en-US" dirty="0" smtClean="0"/>
              <a:t>.</a:t>
            </a:r>
            <a:endParaRPr lang="en-US" dirty="0"/>
          </a:p>
        </p:txBody>
      </p:sp>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129" y="3389555"/>
            <a:ext cx="25742" cy="7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260" y="3406768"/>
            <a:ext cx="51483" cy="4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260" y="3355127"/>
            <a:ext cx="51483" cy="1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418" y="3527260"/>
            <a:ext cx="25742" cy="7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549" y="3544473"/>
            <a:ext cx="51483" cy="4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549" y="3492833"/>
            <a:ext cx="51483" cy="1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066801"/>
            <a:ext cx="7899699" cy="185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38002" y="6336268"/>
            <a:ext cx="4131131" cy="369332"/>
          </a:xfrm>
          <a:prstGeom prst="rect">
            <a:avLst/>
          </a:prstGeom>
          <a:noFill/>
        </p:spPr>
        <p:txBody>
          <a:bodyPr wrap="none" rtlCol="0">
            <a:spAutoFit/>
          </a:bodyPr>
          <a:lstStyle/>
          <a:p>
            <a:r>
              <a:rPr lang="en-US" b="1" dirty="0">
                <a:solidFill>
                  <a:schemeClr val="bg1"/>
                </a:solidFill>
              </a:rPr>
              <a:t>Ref. D. B. Strukov, </a:t>
            </a:r>
            <a:r>
              <a:rPr lang="en-US" b="1" i="1" dirty="0">
                <a:solidFill>
                  <a:schemeClr val="bg1"/>
                </a:solidFill>
              </a:rPr>
              <a:t>Nature </a:t>
            </a:r>
            <a:r>
              <a:rPr lang="en-US" b="1" dirty="0">
                <a:solidFill>
                  <a:schemeClr val="bg1"/>
                </a:solidFill>
              </a:rPr>
              <a:t>476, 403 (2011)</a:t>
            </a: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5758" y="2952227"/>
            <a:ext cx="3065042" cy="35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8000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515" y="740428"/>
            <a:ext cx="7992870" cy="5509370"/>
          </a:xfrm>
        </p:spPr>
      </p:pic>
    </p:spTree>
    <p:extLst>
      <p:ext uri="{BB962C8B-B14F-4D97-AF65-F5344CB8AC3E}">
        <p14:creationId xmlns:p14="http://schemas.microsoft.com/office/powerpoint/2010/main" val="5351063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162" y="260060"/>
            <a:ext cx="8263902" cy="5916904"/>
          </a:xfrm>
        </p:spPr>
      </p:pic>
    </p:spTree>
    <p:extLst>
      <p:ext uri="{BB962C8B-B14F-4D97-AF65-F5344CB8AC3E}">
        <p14:creationId xmlns:p14="http://schemas.microsoft.com/office/powerpoint/2010/main" val="574905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6717" y="620786"/>
            <a:ext cx="8671979" cy="5820360"/>
          </a:xfrm>
        </p:spPr>
      </p:pic>
    </p:spTree>
    <p:extLst>
      <p:ext uri="{BB962C8B-B14F-4D97-AF65-F5344CB8AC3E}">
        <p14:creationId xmlns:p14="http://schemas.microsoft.com/office/powerpoint/2010/main" val="762512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6246" y="-7246"/>
            <a:ext cx="8285543" cy="6184210"/>
          </a:xfrm>
        </p:spPr>
      </p:pic>
    </p:spTree>
    <p:extLst>
      <p:ext uri="{BB962C8B-B14F-4D97-AF65-F5344CB8AC3E}">
        <p14:creationId xmlns:p14="http://schemas.microsoft.com/office/powerpoint/2010/main" val="3314569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1133</Words>
  <Application>Microsoft Office PowerPoint</Application>
  <PresentationFormat>Widescreen</PresentationFormat>
  <Paragraphs>123</Paragraphs>
  <Slides>75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Helvetica</vt:lpstr>
      <vt:lpstr>Linux Libertine</vt:lpstr>
      <vt:lpstr>Office Theme</vt:lpstr>
      <vt:lpstr>EE222 Lecture 4</vt:lpstr>
      <vt:lpstr>This book provides, for the first time, a broad and deep treatment of the fields of both ultra low power electronics and bioelectronics. It discusses fundamental principles and circuits for ultra low power electronic design and their applications in biomedical systems. It also discusses how ultra-energy-efficient cellular and neural systems in biology can inspire revolutionary low power architectures in mixed-signal and RF electronics. A wealth of insights and examples from  cochlear implants, brain implants, systems and synthetic biology, cardiac devices, bio-molecular sensing, and bio-inspired systems,  make the book useful and engaging for students and practicing engineers. The book presents a unique, unifying view of ultra low power analog and digital electronics and emphasizes the use of the ultra-energy-efficient subthreshold regime of transistor operation in both. Chapters on batteries, energy harvesting, and the future of energy provide an understanding of fundamental relationships between energy use and energy generation at small scales and at large scales, in biology and in engineering.</vt:lpstr>
      <vt:lpstr>PowerPoint Presentation</vt:lpstr>
      <vt:lpstr>PowerPoint Presentation</vt:lpstr>
      <vt:lpstr>Prof. Hugh Herr, MIT</vt:lpstr>
      <vt:lpstr>PowerPoint Presentation</vt:lpstr>
      <vt:lpstr>PowerPoint Presentation</vt:lpstr>
      <vt:lpstr>PowerPoint Presentation</vt:lpstr>
      <vt:lpstr>PowerPoint Presentation</vt:lpstr>
      <vt:lpstr>PowerPoint Presentation</vt:lpstr>
      <vt:lpstr>https://kmatrix.kaist.ac.kr/dr-m-integrated-mobile-healthcare-technology/</vt:lpstr>
      <vt:lpstr>https://kmatrix.kaist.ac.kr/dr-m-integrated-mobile-healthcare-technology/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Circuit Model of Human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Synapse and Memristortw</vt:lpstr>
      <vt:lpstr>PowerPoint Presentation</vt:lpstr>
      <vt:lpstr>PowerPoint Presentation</vt:lpstr>
    </vt:vector>
  </TitlesOfParts>
  <Company>UC Santa Cruz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Kang</dc:creator>
  <cp:lastModifiedBy>Steve Kang</cp:lastModifiedBy>
  <cp:revision>55</cp:revision>
  <dcterms:created xsi:type="dcterms:W3CDTF">2017-04-09T03:14:50Z</dcterms:created>
  <dcterms:modified xsi:type="dcterms:W3CDTF">2017-04-13T04:49:45Z</dcterms:modified>
</cp:coreProperties>
</file>